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3"/>
  </p:notesMasterIdLst>
  <p:handoutMasterIdLst>
    <p:handoutMasterId r:id="rId44"/>
  </p:handoutMasterIdLst>
  <p:sldIdLst>
    <p:sldId id="259" r:id="rId2"/>
    <p:sldId id="736" r:id="rId3"/>
    <p:sldId id="767" r:id="rId4"/>
    <p:sldId id="431" r:id="rId5"/>
    <p:sldId id="290" r:id="rId6"/>
    <p:sldId id="453" r:id="rId7"/>
    <p:sldId id="401" r:id="rId8"/>
    <p:sldId id="400" r:id="rId9"/>
    <p:sldId id="456" r:id="rId10"/>
    <p:sldId id="438" r:id="rId11"/>
    <p:sldId id="408" r:id="rId12"/>
    <p:sldId id="423" r:id="rId13"/>
    <p:sldId id="426" r:id="rId14"/>
    <p:sldId id="748" r:id="rId15"/>
    <p:sldId id="289" r:id="rId16"/>
    <p:sldId id="747" r:id="rId17"/>
    <p:sldId id="739" r:id="rId18"/>
    <p:sldId id="764" r:id="rId19"/>
    <p:sldId id="308" r:id="rId20"/>
    <p:sldId id="309" r:id="rId21"/>
    <p:sldId id="310" r:id="rId22"/>
    <p:sldId id="422" r:id="rId23"/>
    <p:sldId id="303" r:id="rId24"/>
    <p:sldId id="740" r:id="rId25"/>
    <p:sldId id="768" r:id="rId26"/>
    <p:sldId id="769" r:id="rId27"/>
    <p:sldId id="770" r:id="rId28"/>
    <p:sldId id="771" r:id="rId29"/>
    <p:sldId id="379" r:id="rId30"/>
    <p:sldId id="778" r:id="rId31"/>
    <p:sldId id="381" r:id="rId32"/>
    <p:sldId id="742" r:id="rId33"/>
    <p:sldId id="743" r:id="rId34"/>
    <p:sldId id="744" r:id="rId35"/>
    <p:sldId id="745" r:id="rId36"/>
    <p:sldId id="772" r:id="rId37"/>
    <p:sldId id="777" r:id="rId38"/>
    <p:sldId id="776" r:id="rId39"/>
    <p:sldId id="746" r:id="rId40"/>
    <p:sldId id="321" r:id="rId41"/>
    <p:sldId id="766" r:id="rId42"/>
  </p:sldIdLst>
  <p:sldSz cx="9144000" cy="6858000" type="screen4x3"/>
  <p:notesSz cx="7010400" cy="92964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95646" autoAdjust="0"/>
  </p:normalViewPr>
  <p:slideViewPr>
    <p:cSldViewPr>
      <p:cViewPr varScale="1">
        <p:scale>
          <a:sx n="99" d="100"/>
          <a:sy n="99" d="100"/>
        </p:scale>
        <p:origin x="714" y="78"/>
      </p:cViewPr>
      <p:guideLst>
        <p:guide orient="horz" pos="2160"/>
        <p:guide pos="2880"/>
      </p:guideLst>
    </p:cSldViewPr>
  </p:slideViewPr>
  <p:outlineViewPr>
    <p:cViewPr>
      <p:scale>
        <a:sx n="33" d="100"/>
        <a:sy n="33" d="100"/>
      </p:scale>
      <p:origin x="0" y="-113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5.xml" Id="rId26" /><Relationship Type="http://schemas.openxmlformats.org/officeDocument/2006/relationships/slide" Target="slides/slide38.xml" Id="rId39" /><Relationship Type="http://schemas.openxmlformats.org/officeDocument/2006/relationships/slide" Target="slides/slide20.xml" Id="rId21" /><Relationship Type="http://schemas.openxmlformats.org/officeDocument/2006/relationships/slide" Target="slides/slide33.xml" Id="rId34" /><Relationship Type="http://schemas.openxmlformats.org/officeDocument/2006/relationships/slide" Target="slides/slide41.xml" Id="rId42" /><Relationship Type="http://schemas.openxmlformats.org/officeDocument/2006/relationships/theme" Target="theme/theme1.xml" Id="rId47"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28.xml" Id="rId29"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23.xml" Id="rId24" /><Relationship Type="http://schemas.openxmlformats.org/officeDocument/2006/relationships/slide" Target="slides/slide31.xml" Id="rId32" /><Relationship Type="http://schemas.openxmlformats.org/officeDocument/2006/relationships/slide" Target="slides/slide36.xml" Id="rId37" /><Relationship Type="http://schemas.openxmlformats.org/officeDocument/2006/relationships/slide" Target="slides/slide39.xml" Id="rId40" /><Relationship Type="http://schemas.openxmlformats.org/officeDocument/2006/relationships/presProps" Target="presProps.xml" Id="rId45"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22.xml" Id="rId23" /><Relationship Type="http://schemas.openxmlformats.org/officeDocument/2006/relationships/slide" Target="slides/slide27.xml" Id="rId28" /><Relationship Type="http://schemas.openxmlformats.org/officeDocument/2006/relationships/slide" Target="slides/slide35.xml" Id="rId36"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slide" Target="slides/slide30.xml" Id="rId31" /><Relationship Type="http://schemas.openxmlformats.org/officeDocument/2006/relationships/handoutMaster" Target="handoutMasters/handoutMaster1.xml" Id="rId44"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slide" Target="slides/slide26.xml" Id="rId27" /><Relationship Type="http://schemas.openxmlformats.org/officeDocument/2006/relationships/slide" Target="slides/slide29.xml" Id="rId30" /><Relationship Type="http://schemas.openxmlformats.org/officeDocument/2006/relationships/slide" Target="slides/slide34.xml" Id="rId35" /><Relationship Type="http://schemas.openxmlformats.org/officeDocument/2006/relationships/notesMaster" Target="notesMasters/notesMaster1.xml" Id="rId43" /><Relationship Type="http://schemas.openxmlformats.org/officeDocument/2006/relationships/tableStyles" Target="tableStyles.xml" Id="rId48" /><Relationship Type="http://schemas.openxmlformats.org/officeDocument/2006/relationships/slide" Target="slides/slide7.xml" Id="rId8" /><Relationship Type="http://schemas.openxmlformats.org/officeDocument/2006/relationships/slide" Target="slides/slide2.xml" Id="rId3"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slide" Target="slides/slide24.xml" Id="rId25" /><Relationship Type="http://schemas.openxmlformats.org/officeDocument/2006/relationships/slide" Target="slides/slide32.xml" Id="rId33" /><Relationship Type="http://schemas.openxmlformats.org/officeDocument/2006/relationships/slide" Target="slides/slide37.xml" Id="rId38" /><Relationship Type="http://schemas.openxmlformats.org/officeDocument/2006/relationships/viewProps" Target="viewProps.xml" Id="rId46" /><Relationship Type="http://schemas.openxmlformats.org/officeDocument/2006/relationships/slide" Target="slides/slide19.xml" Id="rId20" /><Relationship Type="http://schemas.openxmlformats.org/officeDocument/2006/relationships/slide" Target="slides/slide40.xml" Id="rId41" /><Relationship Type="http://schemas.openxmlformats.org/officeDocument/2006/relationships/customXml" Target="/customXML/item.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8209DC1A-8673-842D-0069-3479CF383893}"/>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1" hangingPunct="1">
              <a:defRPr sz="1200" b="0">
                <a:latin typeface="Arial" charset="0"/>
              </a:defRPr>
            </a:lvl1pPr>
          </a:lstStyle>
          <a:p>
            <a:pPr>
              <a:defRPr/>
            </a:pPr>
            <a:endParaRPr lang="en-US" dirty="0"/>
          </a:p>
        </p:txBody>
      </p:sp>
      <p:sp>
        <p:nvSpPr>
          <p:cNvPr id="59395" name="Rectangle 3">
            <a:extLst>
              <a:ext uri="{FF2B5EF4-FFF2-40B4-BE49-F238E27FC236}">
                <a16:creationId xmlns:a16="http://schemas.microsoft.com/office/drawing/2014/main" id="{E16ECC08-1057-C9C0-3BC7-B6E2B87F3932}"/>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1" hangingPunct="1">
              <a:defRPr sz="1200" b="0">
                <a:latin typeface="Arial" charset="0"/>
              </a:defRPr>
            </a:lvl1pPr>
          </a:lstStyle>
          <a:p>
            <a:pPr>
              <a:defRPr/>
            </a:pPr>
            <a:endParaRPr lang="en-US" dirty="0"/>
          </a:p>
        </p:txBody>
      </p:sp>
      <p:sp>
        <p:nvSpPr>
          <p:cNvPr id="59396" name="Rectangle 4">
            <a:extLst>
              <a:ext uri="{FF2B5EF4-FFF2-40B4-BE49-F238E27FC236}">
                <a16:creationId xmlns:a16="http://schemas.microsoft.com/office/drawing/2014/main" id="{17380052-6529-0503-773A-F6E8280DDC33}"/>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1" hangingPunct="1">
              <a:defRPr sz="1200" b="0">
                <a:latin typeface="Arial" charset="0"/>
              </a:defRPr>
            </a:lvl1pPr>
          </a:lstStyle>
          <a:p>
            <a:pPr>
              <a:defRPr/>
            </a:pPr>
            <a:endParaRPr lang="en-US" dirty="0"/>
          </a:p>
        </p:txBody>
      </p:sp>
      <p:sp>
        <p:nvSpPr>
          <p:cNvPr id="59397" name="Rectangle 5">
            <a:extLst>
              <a:ext uri="{FF2B5EF4-FFF2-40B4-BE49-F238E27FC236}">
                <a16:creationId xmlns:a16="http://schemas.microsoft.com/office/drawing/2014/main" id="{97759BA7-663D-611D-ECEE-CFAA36517A7F}"/>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1" hangingPunct="1">
              <a:defRPr sz="1200" b="0"/>
            </a:lvl1pPr>
          </a:lstStyle>
          <a:p>
            <a:pPr>
              <a:defRPr/>
            </a:pPr>
            <a:fld id="{71B51207-F513-1A48-898F-800EAB2D3B66}"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862CC9-C0D8-EC98-08FA-D658EAFA3222}"/>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a:extLst>
              <a:ext uri="{FF2B5EF4-FFF2-40B4-BE49-F238E27FC236}">
                <a16:creationId xmlns:a16="http://schemas.microsoft.com/office/drawing/2014/main" id="{25C6B82B-707B-2D3F-2C0B-8FAC2D000739}"/>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C709A9E6-DFD8-1042-B3F8-14AA6C3360D8}" type="datetimeFigureOut">
              <a:rPr lang="en-US"/>
              <a:pPr>
                <a:defRPr/>
              </a:pPr>
              <a:t>9/27/2024</a:t>
            </a:fld>
            <a:endParaRPr lang="en-US" dirty="0"/>
          </a:p>
        </p:txBody>
      </p:sp>
      <p:sp>
        <p:nvSpPr>
          <p:cNvPr id="4" name="Slide Image Placeholder 3">
            <a:extLst>
              <a:ext uri="{FF2B5EF4-FFF2-40B4-BE49-F238E27FC236}">
                <a16:creationId xmlns:a16="http://schemas.microsoft.com/office/drawing/2014/main" id="{D3E22BA7-B501-BF26-A95E-67B2F33488E1}"/>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C7D5AE7B-7BB6-E26D-1B97-F970D873B87A}"/>
              </a:ext>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1098EF4-E4C3-E3A1-FF80-3351FC1CE3C1}"/>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a:extLst>
              <a:ext uri="{FF2B5EF4-FFF2-40B4-BE49-F238E27FC236}">
                <a16:creationId xmlns:a16="http://schemas.microsoft.com/office/drawing/2014/main" id="{B279B6B9-C51C-9437-FED9-0DBE633D6EB3}"/>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CC0D1F42-E44B-AA42-A021-9A7234BEF1C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C5E10C1C-C45C-12AA-2C4E-09E4694944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a:extLst>
              <a:ext uri="{FF2B5EF4-FFF2-40B4-BE49-F238E27FC236}">
                <a16:creationId xmlns:a16="http://schemas.microsoft.com/office/drawing/2014/main" id="{2829D2AC-665C-833D-FDB0-47B2C2CBAC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br>
              <a:rPr lang="en-US" altLang="en-US" dirty="0"/>
            </a:br>
            <a:endParaRPr lang="en-US" altLang="en-US" dirty="0"/>
          </a:p>
        </p:txBody>
      </p:sp>
      <p:sp>
        <p:nvSpPr>
          <p:cNvPr id="148484" name="Slide Number Placeholder 3">
            <a:extLst>
              <a:ext uri="{FF2B5EF4-FFF2-40B4-BE49-F238E27FC236}">
                <a16:creationId xmlns:a16="http://schemas.microsoft.com/office/drawing/2014/main" id="{7F8669A2-B695-793D-066E-55F3A65D00C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0B3E6FA8-7A94-4EB2-9B02-00AA9AE17A6D}" type="slidenum">
              <a:rPr lang="en-US" altLang="en-US" smtClean="0"/>
              <a:pPr/>
              <a:t>25</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C5E10C1C-C45C-12AA-2C4E-09E4694944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a:extLst>
              <a:ext uri="{FF2B5EF4-FFF2-40B4-BE49-F238E27FC236}">
                <a16:creationId xmlns:a16="http://schemas.microsoft.com/office/drawing/2014/main" id="{2829D2AC-665C-833D-FDB0-47B2C2CBAC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br>
              <a:rPr lang="en-US" altLang="en-US" dirty="0"/>
            </a:br>
            <a:endParaRPr lang="en-US" altLang="en-US" dirty="0"/>
          </a:p>
        </p:txBody>
      </p:sp>
      <p:sp>
        <p:nvSpPr>
          <p:cNvPr id="148484" name="Slide Number Placeholder 3">
            <a:extLst>
              <a:ext uri="{FF2B5EF4-FFF2-40B4-BE49-F238E27FC236}">
                <a16:creationId xmlns:a16="http://schemas.microsoft.com/office/drawing/2014/main" id="{7F8669A2-B695-793D-066E-55F3A65D00C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0B3E6FA8-7A94-4EB2-9B02-00AA9AE17A6D}" type="slidenum">
              <a:rPr lang="en-US" altLang="en-US" smtClean="0"/>
              <a:pPr/>
              <a:t>26</a:t>
            </a:fld>
            <a:endParaRPr lang="en-US" altLang="en-US"/>
          </a:p>
        </p:txBody>
      </p:sp>
    </p:spTree>
    <p:extLst>
      <p:ext uri="{BB962C8B-B14F-4D97-AF65-F5344CB8AC3E}">
        <p14:creationId xmlns:p14="http://schemas.microsoft.com/office/powerpoint/2010/main" val="426064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B28EA377-DA4D-9412-8F57-449D55D07E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4A0398D3-078A-3D2A-9ABE-54D8CDD505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8261D63F-F60B-76D2-8450-EF03ACEAE8D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FD784FCE-31F9-564B-9E24-E9A1E9947185}" type="slidenum">
              <a:rPr lang="en-US" altLang="en-US" smtClean="0"/>
              <a:pPr/>
              <a:t>40</a:t>
            </a:fld>
            <a:endParaRPr lang="en-US" altLang="en-US"/>
          </a:p>
        </p:txBody>
      </p:sp>
      <p:sp>
        <p:nvSpPr>
          <p:cNvPr id="2" name="Footer Placeholder 1">
            <a:extLst>
              <a:ext uri="{FF2B5EF4-FFF2-40B4-BE49-F238E27FC236}">
                <a16:creationId xmlns:a16="http://schemas.microsoft.com/office/drawing/2014/main" id="{247C0A78-DE67-664C-33F6-27BFFAD1D393}"/>
              </a:ext>
            </a:extLst>
          </p:cNvPr>
          <p:cNvSpPr>
            <a:spLocks noGrp="1"/>
          </p:cNvSpPr>
          <p:nvPr>
            <p:ph type="ftr" sz="quarter" idx="4"/>
          </p:nvPr>
        </p:nvSpPr>
        <p:spPr/>
        <p:txBody>
          <a:bodyPr/>
          <a:lstStyle/>
          <a:p>
            <a:pPr>
              <a:defRPr/>
            </a:pPr>
            <a:r>
              <a:rPr lang="en-US"/>
              <a:t>Title IX Coordinator Training 01/16/2024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11318707"/>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168501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46690"/>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934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9232011"/>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120919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6364768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79988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75844948"/>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35344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6799313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6897663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BD73C2B-821C-7330-C188-AD2404C4C0D1}"/>
              </a:ext>
            </a:extLst>
          </p:cNvPr>
          <p:cNvSpPr>
            <a:spLocks noGrp="1" noChangeArrowheads="1"/>
          </p:cNvSpPr>
          <p:nvPr>
            <p:ph type="title"/>
          </p:nvPr>
        </p:nvSpPr>
        <p:spPr bwMode="auto">
          <a:xfrm>
            <a:off x="685800" y="533400"/>
            <a:ext cx="77724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09EC4A0-E518-054A-A881-827253F8B1D7}"/>
              </a:ext>
            </a:extLst>
          </p:cNvPr>
          <p:cNvSpPr>
            <a:spLocks noGrp="1" noChangeArrowheads="1"/>
          </p:cNvSpPr>
          <p:nvPr>
            <p:ph type="body" idx="1"/>
          </p:nvPr>
        </p:nvSpPr>
        <p:spPr bwMode="auto">
          <a:xfrm>
            <a:off x="685800" y="1600200"/>
            <a:ext cx="777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8" name="Group 5">
            <a:extLst>
              <a:ext uri="{FF2B5EF4-FFF2-40B4-BE49-F238E27FC236}">
                <a16:creationId xmlns:a16="http://schemas.microsoft.com/office/drawing/2014/main" id="{660D10DD-AE68-0E5A-0EFA-CD6D38158E2D}"/>
              </a:ext>
            </a:extLst>
          </p:cNvPr>
          <p:cNvGrpSpPr>
            <a:grpSpLocks/>
          </p:cNvGrpSpPr>
          <p:nvPr userDrawn="1"/>
        </p:nvGrpSpPr>
        <p:grpSpPr bwMode="auto">
          <a:xfrm>
            <a:off x="0" y="0"/>
            <a:ext cx="9144000" cy="6858000"/>
            <a:chOff x="0" y="0"/>
            <a:chExt cx="5760" cy="4320"/>
          </a:xfrm>
        </p:grpSpPr>
        <p:sp>
          <p:nvSpPr>
            <p:cNvPr id="1030" name="Rectangle 6">
              <a:extLst>
                <a:ext uri="{FF2B5EF4-FFF2-40B4-BE49-F238E27FC236}">
                  <a16:creationId xmlns:a16="http://schemas.microsoft.com/office/drawing/2014/main" id="{91E12507-7059-BF3C-9D80-6C72385567CE}"/>
                </a:ext>
              </a:extLst>
            </p:cNvPr>
            <p:cNvSpPr>
              <a:spLocks noChangeArrowheads="1"/>
            </p:cNvSpPr>
            <p:nvPr userDrawn="1"/>
          </p:nvSpPr>
          <p:spPr bwMode="auto">
            <a:xfrm>
              <a:off x="144" y="144"/>
              <a:ext cx="48" cy="4176"/>
            </a:xfrm>
            <a:prstGeom prst="rect">
              <a:avLst/>
            </a:prstGeom>
            <a:solidFill>
              <a:srgbClr val="800000"/>
            </a:solidFill>
            <a:ln>
              <a:noFill/>
            </a:ln>
            <a:effec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dirty="0"/>
            </a:p>
          </p:txBody>
        </p:sp>
        <p:sp>
          <p:nvSpPr>
            <p:cNvPr id="1031" name="Rectangle 7">
              <a:extLst>
                <a:ext uri="{FF2B5EF4-FFF2-40B4-BE49-F238E27FC236}">
                  <a16:creationId xmlns:a16="http://schemas.microsoft.com/office/drawing/2014/main" id="{B33D750B-21C5-A7C7-2422-7EB4FC40301D}"/>
                </a:ext>
              </a:extLst>
            </p:cNvPr>
            <p:cNvSpPr>
              <a:spLocks noChangeArrowheads="1"/>
            </p:cNvSpPr>
            <p:nvPr userDrawn="1"/>
          </p:nvSpPr>
          <p:spPr bwMode="auto">
            <a:xfrm rot="5400000">
              <a:off x="2832" y="-2736"/>
              <a:ext cx="96" cy="5760"/>
            </a:xfrm>
            <a:prstGeom prst="rect">
              <a:avLst/>
            </a:prstGeom>
            <a:solidFill>
              <a:srgbClr val="800000"/>
            </a:solidFill>
            <a:ln>
              <a:noFill/>
            </a:ln>
            <a:effec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dirty="0"/>
            </a:p>
          </p:txBody>
        </p:sp>
        <p:sp>
          <p:nvSpPr>
            <p:cNvPr id="1032" name="Rectangle 8">
              <a:extLst>
                <a:ext uri="{FF2B5EF4-FFF2-40B4-BE49-F238E27FC236}">
                  <a16:creationId xmlns:a16="http://schemas.microsoft.com/office/drawing/2014/main" id="{C3F5286D-F644-B4AB-AACC-23032430D918}"/>
                </a:ext>
              </a:extLst>
            </p:cNvPr>
            <p:cNvSpPr>
              <a:spLocks noChangeArrowheads="1"/>
            </p:cNvSpPr>
            <p:nvPr userDrawn="1"/>
          </p:nvSpPr>
          <p:spPr bwMode="auto">
            <a:xfrm>
              <a:off x="0" y="0"/>
              <a:ext cx="144" cy="4320"/>
            </a:xfrm>
            <a:prstGeom prst="rect">
              <a:avLst/>
            </a:prstGeom>
            <a:solidFill>
              <a:srgbClr val="003366"/>
            </a:solidFill>
            <a:ln>
              <a:noFill/>
            </a:ln>
            <a:effec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dirty="0"/>
            </a:p>
          </p:txBody>
        </p:sp>
        <p:sp>
          <p:nvSpPr>
            <p:cNvPr id="1033" name="Rectangle 9">
              <a:extLst>
                <a:ext uri="{FF2B5EF4-FFF2-40B4-BE49-F238E27FC236}">
                  <a16:creationId xmlns:a16="http://schemas.microsoft.com/office/drawing/2014/main" id="{8C805B38-A25E-4DB5-A9FD-5CD819CA67C8}"/>
                </a:ext>
              </a:extLst>
            </p:cNvPr>
            <p:cNvSpPr>
              <a:spLocks noChangeArrowheads="1"/>
            </p:cNvSpPr>
            <p:nvPr userDrawn="1"/>
          </p:nvSpPr>
          <p:spPr bwMode="auto">
            <a:xfrm rot="5400000">
              <a:off x="2880" y="-2736"/>
              <a:ext cx="144" cy="5616"/>
            </a:xfrm>
            <a:prstGeom prst="rect">
              <a:avLst/>
            </a:prstGeom>
            <a:solidFill>
              <a:srgbClr val="003366"/>
            </a:solidFill>
            <a:ln>
              <a:noFill/>
            </a:ln>
            <a:effectLst/>
          </p:spPr>
          <p:txBody>
            <a:bodyPr wrap="none"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endParaRPr lang="en-US" altLang="en-US" dirty="0"/>
            </a:p>
          </p:txBody>
        </p:sp>
      </p:grpSp>
      <p:pic>
        <p:nvPicPr>
          <p:cNvPr id="1029" name="Picture 10" descr="\\uslbes01\Apps\Logo\Udall Shumway Logo Web-01.png">
            <a:extLst>
              <a:ext uri="{FF2B5EF4-FFF2-40B4-BE49-F238E27FC236}">
                <a16:creationId xmlns:a16="http://schemas.microsoft.com/office/drawing/2014/main" id="{555944EA-BC45-6BDD-9B0F-106AF8953632}"/>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1000" y="6289675"/>
            <a:ext cx="24384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spd="slow">
    <p:fade/>
  </p:transition>
  <p:txStyles>
    <p:titleStyle>
      <a:lvl1pPr algn="ctr" rtl="0" eaLnBrk="0" fontAlgn="base" hangingPunct="0">
        <a:spcBef>
          <a:spcPct val="0"/>
        </a:spcBef>
        <a:spcAft>
          <a:spcPct val="0"/>
        </a:spcAft>
        <a:defRPr sz="4400">
          <a:solidFill>
            <a:srgbClr val="003366"/>
          </a:solidFill>
          <a:latin typeface="+mj-lt"/>
          <a:ea typeface="+mj-ea"/>
          <a:cs typeface="+mj-cs"/>
        </a:defRPr>
      </a:lvl1pPr>
      <a:lvl2pPr algn="ctr" rtl="0" eaLnBrk="0" fontAlgn="base" hangingPunct="0">
        <a:spcBef>
          <a:spcPct val="0"/>
        </a:spcBef>
        <a:spcAft>
          <a:spcPct val="0"/>
        </a:spcAft>
        <a:defRPr sz="4400">
          <a:solidFill>
            <a:srgbClr val="003366"/>
          </a:solidFill>
          <a:latin typeface="Arial" charset="0"/>
        </a:defRPr>
      </a:lvl2pPr>
      <a:lvl3pPr algn="ctr" rtl="0" eaLnBrk="0" fontAlgn="base" hangingPunct="0">
        <a:spcBef>
          <a:spcPct val="0"/>
        </a:spcBef>
        <a:spcAft>
          <a:spcPct val="0"/>
        </a:spcAft>
        <a:defRPr sz="4400">
          <a:solidFill>
            <a:srgbClr val="003366"/>
          </a:solidFill>
          <a:latin typeface="Arial" charset="0"/>
        </a:defRPr>
      </a:lvl3pPr>
      <a:lvl4pPr algn="ctr" rtl="0" eaLnBrk="0" fontAlgn="base" hangingPunct="0">
        <a:spcBef>
          <a:spcPct val="0"/>
        </a:spcBef>
        <a:spcAft>
          <a:spcPct val="0"/>
        </a:spcAft>
        <a:defRPr sz="4400">
          <a:solidFill>
            <a:srgbClr val="003366"/>
          </a:solidFill>
          <a:latin typeface="Arial" charset="0"/>
        </a:defRPr>
      </a:lvl4pPr>
      <a:lvl5pPr algn="ctr" rtl="0" eaLnBrk="0" fontAlgn="base" hangingPunct="0">
        <a:spcBef>
          <a:spcPct val="0"/>
        </a:spcBef>
        <a:spcAft>
          <a:spcPct val="0"/>
        </a:spcAft>
        <a:defRPr sz="4400">
          <a:solidFill>
            <a:srgbClr val="003366"/>
          </a:solidFill>
          <a:latin typeface="Arial" charset="0"/>
        </a:defRPr>
      </a:lvl5pPr>
      <a:lvl6pPr marL="457200" algn="ctr" rtl="0" fontAlgn="base">
        <a:spcBef>
          <a:spcPct val="0"/>
        </a:spcBef>
        <a:spcAft>
          <a:spcPct val="0"/>
        </a:spcAft>
        <a:defRPr sz="4400">
          <a:solidFill>
            <a:srgbClr val="003366"/>
          </a:solidFill>
          <a:latin typeface="Arial" charset="0"/>
        </a:defRPr>
      </a:lvl6pPr>
      <a:lvl7pPr marL="914400" algn="ctr" rtl="0" fontAlgn="base">
        <a:spcBef>
          <a:spcPct val="0"/>
        </a:spcBef>
        <a:spcAft>
          <a:spcPct val="0"/>
        </a:spcAft>
        <a:defRPr sz="4400">
          <a:solidFill>
            <a:srgbClr val="003366"/>
          </a:solidFill>
          <a:latin typeface="Arial" charset="0"/>
        </a:defRPr>
      </a:lvl7pPr>
      <a:lvl8pPr marL="1371600" algn="ctr" rtl="0" fontAlgn="base">
        <a:spcBef>
          <a:spcPct val="0"/>
        </a:spcBef>
        <a:spcAft>
          <a:spcPct val="0"/>
        </a:spcAft>
        <a:defRPr sz="4400">
          <a:solidFill>
            <a:srgbClr val="003366"/>
          </a:solidFill>
          <a:latin typeface="Arial" charset="0"/>
        </a:defRPr>
      </a:lvl8pPr>
      <a:lvl9pPr marL="1828800" algn="ctr" rtl="0" fontAlgn="base">
        <a:spcBef>
          <a:spcPct val="0"/>
        </a:spcBef>
        <a:spcAft>
          <a:spcPct val="0"/>
        </a:spcAft>
        <a:defRPr sz="4400">
          <a:solidFill>
            <a:srgbClr val="003366"/>
          </a:solidFill>
          <a:latin typeface="Arial" charset="0"/>
        </a:defRPr>
      </a:lvl9pPr>
    </p:titleStyle>
    <p:bodyStyle>
      <a:lvl1pPr marL="342900" indent="-342900" algn="l" rtl="0" eaLnBrk="0" fontAlgn="base" hangingPunct="0">
        <a:spcBef>
          <a:spcPct val="20000"/>
        </a:spcBef>
        <a:spcAft>
          <a:spcPct val="0"/>
        </a:spcAft>
        <a:buChar char="•"/>
        <a:defRPr sz="3200">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66"/>
          </a:solidFill>
          <a:latin typeface="+mn-lt"/>
        </a:defRPr>
      </a:lvl2pPr>
      <a:lvl3pPr marL="1143000" indent="-228600" algn="l" rtl="0" eaLnBrk="0" fontAlgn="base" hangingPunct="0">
        <a:spcBef>
          <a:spcPct val="20000"/>
        </a:spcBef>
        <a:spcAft>
          <a:spcPct val="0"/>
        </a:spcAft>
        <a:buChar char="•"/>
        <a:defRPr sz="2400">
          <a:solidFill>
            <a:srgbClr val="003366"/>
          </a:solidFill>
          <a:latin typeface="+mn-lt"/>
        </a:defRPr>
      </a:lvl3pPr>
      <a:lvl4pPr marL="1600200" indent="-228600" algn="l" rtl="0" eaLnBrk="0" fontAlgn="base" hangingPunct="0">
        <a:spcBef>
          <a:spcPct val="20000"/>
        </a:spcBef>
        <a:spcAft>
          <a:spcPct val="0"/>
        </a:spcAft>
        <a:buChar char="–"/>
        <a:defRPr sz="2000">
          <a:solidFill>
            <a:srgbClr val="003366"/>
          </a:solidFill>
          <a:latin typeface="+mn-lt"/>
        </a:defRPr>
      </a:lvl4pPr>
      <a:lvl5pPr marL="2057400" indent="-228600" algn="l" rtl="0" eaLnBrk="0" fontAlgn="base" hangingPunct="0">
        <a:spcBef>
          <a:spcPct val="20000"/>
        </a:spcBef>
        <a:spcAft>
          <a:spcPct val="0"/>
        </a:spcAft>
        <a:buChar char="»"/>
        <a:defRPr sz="2000">
          <a:solidFill>
            <a:srgbClr val="003366"/>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jss@udallshumway.com" TargetMode="External"/><Relationship Id="rId2" Type="http://schemas.openxmlformats.org/officeDocument/2006/relationships/hyperlink" Target="mailto:khb@udallshumway.co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DAB1433A-DDFE-4F86-7FDB-8AFEBC0F1333}"/>
              </a:ext>
            </a:extLst>
          </p:cNvPr>
          <p:cNvSpPr>
            <a:spLocks noGrp="1" noChangeArrowheads="1"/>
          </p:cNvSpPr>
          <p:nvPr>
            <p:ph type="ctrTitle"/>
          </p:nvPr>
        </p:nvSpPr>
        <p:spPr>
          <a:xfrm>
            <a:off x="457200" y="543159"/>
            <a:ext cx="8305800" cy="1742842"/>
          </a:xfrm>
        </p:spPr>
        <p:txBody>
          <a:bodyPr/>
          <a:lstStyle/>
          <a:p>
            <a:br>
              <a:rPr lang="en-US" altLang="en-US" b="1" dirty="0">
                <a:solidFill>
                  <a:srgbClr val="8E0000"/>
                </a:solidFill>
              </a:rPr>
            </a:br>
            <a:br>
              <a:rPr lang="en-US" altLang="en-US" b="1" dirty="0">
                <a:solidFill>
                  <a:srgbClr val="8E0000"/>
                </a:solidFill>
              </a:rPr>
            </a:br>
            <a:r>
              <a:rPr lang="en-US" altLang="en-US" b="1" dirty="0">
                <a:solidFill>
                  <a:srgbClr val="8E0000"/>
                </a:solidFill>
              </a:rPr>
              <a:t>Title IX: Decision Makers</a:t>
            </a:r>
            <a:br>
              <a:rPr lang="en-US" altLang="en-US" b="1" dirty="0">
                <a:solidFill>
                  <a:srgbClr val="8E0000"/>
                </a:solidFill>
              </a:rPr>
            </a:br>
            <a:br>
              <a:rPr lang="en-US" altLang="en-US" b="1" dirty="0">
                <a:solidFill>
                  <a:srgbClr val="8E0000"/>
                </a:solidFill>
              </a:rPr>
            </a:br>
            <a:br>
              <a:rPr lang="en-US" altLang="en-US" b="1" dirty="0">
                <a:solidFill>
                  <a:srgbClr val="8E0000"/>
                </a:solidFill>
              </a:rPr>
            </a:br>
            <a:endParaRPr lang="en-US" altLang="en-US" sz="3200" b="1" dirty="0"/>
          </a:p>
        </p:txBody>
      </p:sp>
      <p:sp>
        <p:nvSpPr>
          <p:cNvPr id="4099" name="Subtitle 2">
            <a:extLst>
              <a:ext uri="{FF2B5EF4-FFF2-40B4-BE49-F238E27FC236}">
                <a16:creationId xmlns:a16="http://schemas.microsoft.com/office/drawing/2014/main" id="{B71E3051-18A0-18BF-76BD-A28FD1B8AA16}"/>
              </a:ext>
            </a:extLst>
          </p:cNvPr>
          <p:cNvSpPr>
            <a:spLocks noGrp="1" noChangeArrowheads="1"/>
          </p:cNvSpPr>
          <p:nvPr>
            <p:ph type="subTitle" idx="1"/>
          </p:nvPr>
        </p:nvSpPr>
        <p:spPr>
          <a:xfrm>
            <a:off x="1447800" y="3886200"/>
            <a:ext cx="6400800" cy="2286000"/>
          </a:xfrm>
        </p:spPr>
        <p:txBody>
          <a:bodyPr/>
          <a:lstStyle/>
          <a:p>
            <a:pPr>
              <a:spcAft>
                <a:spcPts val="1800"/>
              </a:spcAft>
            </a:pPr>
            <a:r>
              <a:rPr lang="en-US" altLang="en-US" b="1" dirty="0">
                <a:solidFill>
                  <a:srgbClr val="002060"/>
                </a:solidFill>
              </a:rPr>
              <a:t>October 3, 2024</a:t>
            </a:r>
          </a:p>
          <a:p>
            <a:pPr>
              <a:spcBef>
                <a:spcPts val="0"/>
              </a:spcBef>
            </a:pPr>
            <a:r>
              <a:rPr lang="en-US" altLang="en-US" sz="2600" b="1" dirty="0">
                <a:solidFill>
                  <a:srgbClr val="8E0000"/>
                </a:solidFill>
              </a:rPr>
              <a:t>Presented by</a:t>
            </a:r>
          </a:p>
          <a:p>
            <a:pPr>
              <a:spcBef>
                <a:spcPts val="0"/>
              </a:spcBef>
            </a:pPr>
            <a:r>
              <a:rPr lang="en-US" altLang="en-US" sz="2600" b="1" dirty="0">
                <a:solidFill>
                  <a:srgbClr val="8E0000"/>
                </a:solidFill>
              </a:rPr>
              <a:t>Kathleen Brantingham</a:t>
            </a:r>
          </a:p>
          <a:p>
            <a:pPr>
              <a:spcBef>
                <a:spcPts val="0"/>
              </a:spcBef>
            </a:pPr>
            <a:r>
              <a:rPr lang="en-US" altLang="en-US" sz="2600" b="1" dirty="0">
                <a:solidFill>
                  <a:srgbClr val="8E0000"/>
                </a:solidFill>
              </a:rPr>
              <a:t>Jessica Sanchez </a:t>
            </a:r>
          </a:p>
          <a:p>
            <a:pPr>
              <a:spcBef>
                <a:spcPts val="0"/>
              </a:spcBef>
            </a:pPr>
            <a:r>
              <a:rPr lang="en-US" altLang="en-US" sz="2600" b="1" dirty="0">
                <a:solidFill>
                  <a:srgbClr val="8E0000"/>
                </a:solidFill>
              </a:rPr>
              <a:t>Udall Shumway PLC</a:t>
            </a:r>
          </a:p>
        </p:txBody>
      </p:sp>
      <p:pic>
        <p:nvPicPr>
          <p:cNvPr id="3" name="Picture 2" descr="A logo for a company&#10;&#10;Description automatically generated">
            <a:extLst>
              <a:ext uri="{FF2B5EF4-FFF2-40B4-BE49-F238E27FC236}">
                <a16:creationId xmlns:a16="http://schemas.microsoft.com/office/drawing/2014/main" id="{7AB426E2-AA58-C59D-A2F9-ABD62B451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1540" y="1804615"/>
            <a:ext cx="3357119" cy="1877170"/>
          </a:xfrm>
          <a:prstGeom prst="rect">
            <a:avLst/>
          </a:prstGeom>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7E5C6-C099-5AE7-EC37-C97032398FEF}"/>
              </a:ext>
            </a:extLst>
          </p:cNvPr>
          <p:cNvSpPr>
            <a:spLocks noGrp="1"/>
          </p:cNvSpPr>
          <p:nvPr>
            <p:ph type="title"/>
          </p:nvPr>
        </p:nvSpPr>
        <p:spPr>
          <a:xfrm>
            <a:off x="685800" y="609600"/>
            <a:ext cx="7772400" cy="808038"/>
          </a:xfrm>
        </p:spPr>
        <p:txBody>
          <a:bodyPr/>
          <a:lstStyle/>
          <a:p>
            <a:r>
              <a:rPr lang="en-US" sz="4000" b="1" dirty="0">
                <a:solidFill>
                  <a:srgbClr val="8E0000"/>
                </a:solidFill>
              </a:rPr>
              <a:t>Review Type 2:  Hostile Environment (2024 Regs)</a:t>
            </a:r>
          </a:p>
        </p:txBody>
      </p:sp>
      <p:sp>
        <p:nvSpPr>
          <p:cNvPr id="3" name="Content Placeholder 2">
            <a:extLst>
              <a:ext uri="{FF2B5EF4-FFF2-40B4-BE49-F238E27FC236}">
                <a16:creationId xmlns:a16="http://schemas.microsoft.com/office/drawing/2014/main" id="{3FE20F8E-2B5F-9CBA-699F-21558880FF62}"/>
              </a:ext>
            </a:extLst>
          </p:cNvPr>
          <p:cNvSpPr>
            <a:spLocks noGrp="1"/>
          </p:cNvSpPr>
          <p:nvPr>
            <p:ph idx="1"/>
          </p:nvPr>
        </p:nvSpPr>
        <p:spPr>
          <a:xfrm>
            <a:off x="685800" y="2057400"/>
            <a:ext cx="8001000" cy="4495800"/>
          </a:xfrm>
        </p:spPr>
        <p:txBody>
          <a:bodyPr/>
          <a:lstStyle/>
          <a:p>
            <a:pPr marL="0" indent="0">
              <a:buNone/>
            </a:pPr>
            <a:r>
              <a:rPr lang="en-US" sz="3200" b="0" dirty="0"/>
              <a:t>Unwelcome sex-based conduct that, based on the </a:t>
            </a:r>
            <a:r>
              <a:rPr lang="en-US" sz="3200" b="0" i="1" u="sng" dirty="0"/>
              <a:t>totality of the circumstances</a:t>
            </a:r>
            <a:r>
              <a:rPr lang="en-US" sz="3200" b="0" dirty="0"/>
              <a:t>, is </a:t>
            </a:r>
            <a:r>
              <a:rPr lang="en-US" sz="3200" b="0" i="1" u="sng" dirty="0">
                <a:solidFill>
                  <a:srgbClr val="FF0000"/>
                </a:solidFill>
              </a:rPr>
              <a:t>subjectively</a:t>
            </a:r>
            <a:r>
              <a:rPr lang="en-US" sz="3200" b="0" u="sng" dirty="0"/>
              <a:t> </a:t>
            </a:r>
            <a:r>
              <a:rPr lang="en-US" sz="3200" b="0" i="1" u="sng" dirty="0"/>
              <a:t>and</a:t>
            </a:r>
            <a:r>
              <a:rPr lang="en-US" sz="3200" b="0" u="sng" dirty="0"/>
              <a:t> objectively </a:t>
            </a:r>
            <a:r>
              <a:rPr lang="en-US" sz="3200" b="0" dirty="0"/>
              <a:t>offensive and is so severe </a:t>
            </a:r>
            <a:r>
              <a:rPr lang="en-US" sz="3200" b="1" i="1" u="sng" dirty="0"/>
              <a:t>or</a:t>
            </a:r>
            <a:r>
              <a:rPr lang="en-US" sz="3200" b="0" dirty="0"/>
              <a:t> pervasive that it </a:t>
            </a:r>
            <a:r>
              <a:rPr lang="en-US" sz="3200" b="0" i="1" u="sng" dirty="0"/>
              <a:t>limits or denies </a:t>
            </a:r>
            <a:r>
              <a:rPr lang="en-US" sz="3200" b="0" dirty="0"/>
              <a:t>a person’s ability to participate in or benefit from the recipient’s education program or activity (i.e. that creates a hostile environment).</a:t>
            </a:r>
          </a:p>
          <a:p>
            <a:endParaRPr lang="en-US" dirty="0"/>
          </a:p>
        </p:txBody>
      </p:sp>
    </p:spTree>
    <p:extLst>
      <p:ext uri="{BB962C8B-B14F-4D97-AF65-F5344CB8AC3E}">
        <p14:creationId xmlns:p14="http://schemas.microsoft.com/office/powerpoint/2010/main" val="169595286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D8347-CAA4-78A6-8F03-6E01F1AABEB7}"/>
              </a:ext>
            </a:extLst>
          </p:cNvPr>
          <p:cNvSpPr>
            <a:spLocks noGrp="1"/>
          </p:cNvSpPr>
          <p:nvPr>
            <p:ph type="title"/>
          </p:nvPr>
        </p:nvSpPr>
        <p:spPr>
          <a:xfrm>
            <a:off x="685800" y="533400"/>
            <a:ext cx="8001000" cy="1066800"/>
          </a:xfrm>
        </p:spPr>
        <p:txBody>
          <a:bodyPr/>
          <a:lstStyle/>
          <a:p>
            <a:r>
              <a:rPr lang="en-US" sz="4000" b="1" dirty="0">
                <a:solidFill>
                  <a:srgbClr val="8E0000"/>
                </a:solidFill>
              </a:rPr>
              <a:t>Review Type 3: </a:t>
            </a:r>
            <a:br>
              <a:rPr lang="en-US" sz="4000" b="1" dirty="0">
                <a:solidFill>
                  <a:srgbClr val="8E0000"/>
                </a:solidFill>
              </a:rPr>
            </a:br>
            <a:r>
              <a:rPr lang="en-US" sz="4000" b="1" dirty="0">
                <a:solidFill>
                  <a:srgbClr val="8E0000"/>
                </a:solidFill>
              </a:rPr>
              <a:t>Sexual Assault or Violence</a:t>
            </a:r>
          </a:p>
        </p:txBody>
      </p:sp>
      <p:sp>
        <p:nvSpPr>
          <p:cNvPr id="3" name="Content Placeholder 2">
            <a:extLst>
              <a:ext uri="{FF2B5EF4-FFF2-40B4-BE49-F238E27FC236}">
                <a16:creationId xmlns:a16="http://schemas.microsoft.com/office/drawing/2014/main" id="{13D8EB07-2E9A-6B8F-8761-13E57681CDCD}"/>
              </a:ext>
            </a:extLst>
          </p:cNvPr>
          <p:cNvSpPr>
            <a:spLocks noGrp="1"/>
          </p:cNvSpPr>
          <p:nvPr>
            <p:ph idx="1"/>
          </p:nvPr>
        </p:nvSpPr>
        <p:spPr>
          <a:xfrm>
            <a:off x="685800" y="1981200"/>
            <a:ext cx="7772400" cy="3581400"/>
          </a:xfrm>
        </p:spPr>
        <p:txBody>
          <a:bodyPr/>
          <a:lstStyle/>
          <a:p>
            <a:pPr>
              <a:defRPr/>
            </a:pPr>
            <a:r>
              <a:rPr lang="en-US" sz="3200" dirty="0"/>
              <a:t>Sexual assault </a:t>
            </a:r>
          </a:p>
          <a:p>
            <a:pPr marL="0" indent="0">
              <a:buFontTx/>
              <a:buNone/>
              <a:defRPr/>
            </a:pPr>
            <a:r>
              <a:rPr lang="en-US" sz="3200" dirty="0"/>
              <a:t>	[20 U.S.C. 1092(f)(6)(A)(v)]</a:t>
            </a:r>
          </a:p>
          <a:p>
            <a:pPr>
              <a:defRPr/>
            </a:pPr>
            <a:r>
              <a:rPr lang="en-US" sz="3200" dirty="0"/>
              <a:t>Domestic violence </a:t>
            </a:r>
          </a:p>
          <a:p>
            <a:pPr marL="0" indent="0">
              <a:buFontTx/>
              <a:buNone/>
              <a:defRPr/>
            </a:pPr>
            <a:r>
              <a:rPr lang="en-US" sz="3200" dirty="0"/>
              <a:t>	[34 U.S.C. 12291(a)(8)]</a:t>
            </a:r>
          </a:p>
          <a:p>
            <a:pPr>
              <a:defRPr/>
            </a:pPr>
            <a:r>
              <a:rPr lang="en-US" sz="3200" dirty="0"/>
              <a:t>Stalking</a:t>
            </a:r>
          </a:p>
          <a:p>
            <a:pPr marL="0" indent="0">
              <a:buFontTx/>
              <a:buNone/>
              <a:defRPr/>
            </a:pPr>
            <a:r>
              <a:rPr lang="en-US" sz="3200" dirty="0"/>
              <a:t>	 [34 U.S.C. 12291(a)(30)]</a:t>
            </a:r>
          </a:p>
          <a:p>
            <a:endParaRPr lang="en-US" dirty="0"/>
          </a:p>
        </p:txBody>
      </p:sp>
    </p:spTree>
    <p:extLst>
      <p:ext uri="{BB962C8B-B14F-4D97-AF65-F5344CB8AC3E}">
        <p14:creationId xmlns:p14="http://schemas.microsoft.com/office/powerpoint/2010/main" val="3447439583"/>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8BE7-D699-6A82-D0EB-853CD074D2B7}"/>
              </a:ext>
            </a:extLst>
          </p:cNvPr>
          <p:cNvSpPr>
            <a:spLocks noGrp="1"/>
          </p:cNvSpPr>
          <p:nvPr>
            <p:ph type="title"/>
          </p:nvPr>
        </p:nvSpPr>
        <p:spPr/>
        <p:txBody>
          <a:bodyPr/>
          <a:lstStyle/>
          <a:p>
            <a:r>
              <a:rPr lang="en-US" sz="4000" b="1" dirty="0">
                <a:solidFill>
                  <a:srgbClr val="8E0000"/>
                </a:solidFill>
              </a:rPr>
              <a:t>Title IX Can Be Difficult for Schools/Staff/Students</a:t>
            </a:r>
          </a:p>
        </p:txBody>
      </p:sp>
      <p:sp>
        <p:nvSpPr>
          <p:cNvPr id="3" name="Content Placeholder 2">
            <a:extLst>
              <a:ext uri="{FF2B5EF4-FFF2-40B4-BE49-F238E27FC236}">
                <a16:creationId xmlns:a16="http://schemas.microsoft.com/office/drawing/2014/main" id="{F9E1AD0C-097B-57B6-6B64-0FE1827995BC}"/>
              </a:ext>
            </a:extLst>
          </p:cNvPr>
          <p:cNvSpPr>
            <a:spLocks noGrp="1"/>
          </p:cNvSpPr>
          <p:nvPr>
            <p:ph idx="1"/>
          </p:nvPr>
        </p:nvSpPr>
        <p:spPr>
          <a:xfrm>
            <a:off x="609600" y="1905000"/>
            <a:ext cx="8229600" cy="3657600"/>
          </a:xfrm>
        </p:spPr>
        <p:txBody>
          <a:bodyPr/>
          <a:lstStyle/>
          <a:p>
            <a:r>
              <a:rPr lang="en-US" dirty="0"/>
              <a:t>Violations of processes/procedure can become the subject of an OCR complaint/investigation</a:t>
            </a:r>
          </a:p>
          <a:p>
            <a:r>
              <a:rPr lang="en-US" dirty="0"/>
              <a:t>Title IX process may take 60 days or more</a:t>
            </a:r>
          </a:p>
          <a:p>
            <a:r>
              <a:rPr lang="en-US" dirty="0"/>
              <a:t>No discipline can be taken against the Respondent until the full process has completed</a:t>
            </a:r>
          </a:p>
        </p:txBody>
      </p:sp>
    </p:spTree>
    <p:extLst>
      <p:ext uri="{BB962C8B-B14F-4D97-AF65-F5344CB8AC3E}">
        <p14:creationId xmlns:p14="http://schemas.microsoft.com/office/powerpoint/2010/main" val="246305487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AD01-7872-4237-83A0-4D1747A74613}"/>
              </a:ext>
            </a:extLst>
          </p:cNvPr>
          <p:cNvSpPr>
            <a:spLocks noGrp="1"/>
          </p:cNvSpPr>
          <p:nvPr>
            <p:ph type="title"/>
          </p:nvPr>
        </p:nvSpPr>
        <p:spPr>
          <a:xfrm>
            <a:off x="685800" y="533400"/>
            <a:ext cx="8077200" cy="1905000"/>
          </a:xfrm>
        </p:spPr>
        <p:txBody>
          <a:bodyPr/>
          <a:lstStyle/>
          <a:p>
            <a:r>
              <a:rPr lang="en-US" sz="4000" b="1" dirty="0">
                <a:solidFill>
                  <a:srgbClr val="8E0000"/>
                </a:solidFill>
              </a:rPr>
              <a:t>What Happens If The School Does Not Follow Title IX Requirements?</a:t>
            </a:r>
          </a:p>
        </p:txBody>
      </p:sp>
      <p:sp>
        <p:nvSpPr>
          <p:cNvPr id="3" name="Content Placeholder 2">
            <a:extLst>
              <a:ext uri="{FF2B5EF4-FFF2-40B4-BE49-F238E27FC236}">
                <a16:creationId xmlns:a16="http://schemas.microsoft.com/office/drawing/2014/main" id="{B8420E85-0665-D182-3477-BBA6B87103E2}"/>
              </a:ext>
            </a:extLst>
          </p:cNvPr>
          <p:cNvSpPr>
            <a:spLocks noGrp="1"/>
          </p:cNvSpPr>
          <p:nvPr>
            <p:ph idx="1"/>
          </p:nvPr>
        </p:nvSpPr>
        <p:spPr>
          <a:xfrm>
            <a:off x="685800" y="2895600"/>
            <a:ext cx="7772400" cy="2667000"/>
          </a:xfrm>
        </p:spPr>
        <p:txBody>
          <a:bodyPr/>
          <a:lstStyle/>
          <a:p>
            <a:r>
              <a:rPr lang="en-US" dirty="0"/>
              <a:t>OCR investigation</a:t>
            </a:r>
          </a:p>
          <a:p>
            <a:r>
              <a:rPr lang="en-US" dirty="0"/>
              <a:t>Other liability for the school</a:t>
            </a:r>
          </a:p>
        </p:txBody>
      </p:sp>
    </p:spTree>
    <p:extLst>
      <p:ext uri="{BB962C8B-B14F-4D97-AF65-F5344CB8AC3E}">
        <p14:creationId xmlns:p14="http://schemas.microsoft.com/office/powerpoint/2010/main" val="96015045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38BE4-40EE-D964-FBD3-57FE0F17302A}"/>
              </a:ext>
            </a:extLst>
          </p:cNvPr>
          <p:cNvSpPr>
            <a:spLocks noGrp="1"/>
          </p:cNvSpPr>
          <p:nvPr>
            <p:ph type="title"/>
          </p:nvPr>
        </p:nvSpPr>
        <p:spPr>
          <a:xfrm>
            <a:off x="762000" y="304800"/>
            <a:ext cx="7696200" cy="1752600"/>
          </a:xfrm>
        </p:spPr>
        <p:txBody>
          <a:bodyPr/>
          <a:lstStyle/>
          <a:p>
            <a:br>
              <a:rPr lang="en-US" sz="4400" b="1" dirty="0">
                <a:solidFill>
                  <a:srgbClr val="002060"/>
                </a:solidFill>
              </a:rPr>
            </a:br>
            <a:r>
              <a:rPr lang="en-US" sz="4000" b="1" dirty="0">
                <a:solidFill>
                  <a:srgbClr val="8E0000"/>
                </a:solidFill>
              </a:rPr>
              <a:t>DECISION MAKERS:  </a:t>
            </a:r>
            <a:br>
              <a:rPr lang="en-US" sz="4400" b="1" dirty="0">
                <a:solidFill>
                  <a:srgbClr val="002060"/>
                </a:solidFill>
              </a:rPr>
            </a:br>
            <a:endParaRPr lang="en-US" dirty="0"/>
          </a:p>
        </p:txBody>
      </p:sp>
      <p:sp>
        <p:nvSpPr>
          <p:cNvPr id="3" name="Content Placeholder 2">
            <a:extLst>
              <a:ext uri="{FF2B5EF4-FFF2-40B4-BE49-F238E27FC236}">
                <a16:creationId xmlns:a16="http://schemas.microsoft.com/office/drawing/2014/main" id="{8E19C518-CFC3-9A55-E344-B6468E81DB3D}"/>
              </a:ext>
            </a:extLst>
          </p:cNvPr>
          <p:cNvSpPr>
            <a:spLocks noGrp="1"/>
          </p:cNvSpPr>
          <p:nvPr>
            <p:ph idx="1"/>
          </p:nvPr>
        </p:nvSpPr>
        <p:spPr>
          <a:xfrm>
            <a:off x="762000" y="1600200"/>
            <a:ext cx="7772400" cy="3962400"/>
          </a:xfrm>
        </p:spPr>
        <p:txBody>
          <a:bodyPr/>
          <a:lstStyle/>
          <a:p>
            <a:pPr marL="0" indent="0" algn="ctr">
              <a:buNone/>
            </a:pPr>
            <a:endParaRPr lang="en-US" sz="4400" dirty="0">
              <a:solidFill>
                <a:srgbClr val="8E0000"/>
              </a:solidFill>
            </a:endParaRPr>
          </a:p>
          <a:p>
            <a:pPr marL="0" indent="0" algn="ctr">
              <a:buNone/>
            </a:pPr>
            <a:r>
              <a:rPr lang="en-US" sz="3600" dirty="0">
                <a:solidFill>
                  <a:srgbClr val="002060"/>
                </a:solidFill>
              </a:rPr>
              <a:t>Your Job Starts with Receipt of the Investigation Report with the Evidence</a:t>
            </a:r>
          </a:p>
        </p:txBody>
      </p:sp>
    </p:spTree>
    <p:extLst>
      <p:ext uri="{BB962C8B-B14F-4D97-AF65-F5344CB8AC3E}">
        <p14:creationId xmlns:p14="http://schemas.microsoft.com/office/powerpoint/2010/main" val="3553736233"/>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F9F5076-5A4B-5C40-E72C-E6769B19FD1D}"/>
              </a:ext>
            </a:extLst>
          </p:cNvPr>
          <p:cNvSpPr>
            <a:spLocks noGrp="1" noChangeArrowheads="1"/>
          </p:cNvSpPr>
          <p:nvPr>
            <p:ph type="title"/>
          </p:nvPr>
        </p:nvSpPr>
        <p:spPr>
          <a:xfrm>
            <a:off x="457200" y="533400"/>
            <a:ext cx="8534400" cy="685800"/>
          </a:xfrm>
        </p:spPr>
        <p:txBody>
          <a:bodyPr/>
          <a:lstStyle/>
          <a:p>
            <a:pPr algn="l"/>
            <a:r>
              <a:rPr lang="en-US" altLang="en-US" sz="4000" b="1" dirty="0">
                <a:solidFill>
                  <a:srgbClr val="8E0000"/>
                </a:solidFill>
              </a:rPr>
              <a:t>Basic Premises: Decision Makers</a:t>
            </a:r>
          </a:p>
        </p:txBody>
      </p:sp>
      <p:sp>
        <p:nvSpPr>
          <p:cNvPr id="46083" name="Content Placeholder 2">
            <a:extLst>
              <a:ext uri="{FF2B5EF4-FFF2-40B4-BE49-F238E27FC236}">
                <a16:creationId xmlns:a16="http://schemas.microsoft.com/office/drawing/2014/main" id="{1627D705-0517-419D-F18E-14C177C252EA}"/>
              </a:ext>
            </a:extLst>
          </p:cNvPr>
          <p:cNvSpPr>
            <a:spLocks noGrp="1" noChangeArrowheads="1"/>
          </p:cNvSpPr>
          <p:nvPr>
            <p:ph idx="1"/>
          </p:nvPr>
        </p:nvSpPr>
        <p:spPr>
          <a:xfrm>
            <a:off x="609600" y="1524000"/>
            <a:ext cx="8077200" cy="4038600"/>
          </a:xfrm>
        </p:spPr>
        <p:txBody>
          <a:bodyPr/>
          <a:lstStyle/>
          <a:p>
            <a:pPr>
              <a:spcBef>
                <a:spcPts val="400"/>
              </a:spcBef>
            </a:pPr>
            <a:r>
              <a:rPr lang="en-US" altLang="en-US" sz="3000" dirty="0"/>
              <a:t>Objectively evaluate all available evidence, both inculpatory and exculpatory</a:t>
            </a:r>
          </a:p>
          <a:p>
            <a:pPr>
              <a:spcBef>
                <a:spcPts val="400"/>
              </a:spcBef>
            </a:pPr>
            <a:r>
              <a:rPr lang="en-US" altLang="en-US" sz="3000" dirty="0"/>
              <a:t>Weigh the evidence using preponderance of the evidence (or clear and convincing) burden of proof standard adopted by the District</a:t>
            </a:r>
          </a:p>
          <a:p>
            <a:pPr lvl="1">
              <a:spcBef>
                <a:spcPts val="400"/>
              </a:spcBef>
            </a:pPr>
            <a:r>
              <a:rPr lang="en-US" altLang="en-US" dirty="0"/>
              <a:t>The evidence must show that it is </a:t>
            </a:r>
            <a:r>
              <a:rPr lang="en-US" altLang="en-US" i="1" dirty="0"/>
              <a:t>more likely than not (or highly probable)</a:t>
            </a:r>
            <a:r>
              <a:rPr lang="en-US" altLang="en-US" dirty="0"/>
              <a:t> that the respondent is responsible for the alleged conduct</a:t>
            </a:r>
          </a:p>
          <a:p>
            <a:endParaRPr lang="en-US" altLang="en-US" dirty="0"/>
          </a:p>
          <a:p>
            <a:endParaRPr lang="en-US" altLang="en-US" dirty="0"/>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1774-0731-030D-0076-934441CA186B}"/>
              </a:ext>
            </a:extLst>
          </p:cNvPr>
          <p:cNvSpPr>
            <a:spLocks noGrp="1"/>
          </p:cNvSpPr>
          <p:nvPr>
            <p:ph type="title"/>
          </p:nvPr>
        </p:nvSpPr>
        <p:spPr/>
        <p:txBody>
          <a:bodyPr/>
          <a:lstStyle/>
          <a:p>
            <a:r>
              <a:rPr lang="en-US" sz="4000" b="1" dirty="0">
                <a:solidFill>
                  <a:srgbClr val="8E0000"/>
                </a:solidFill>
              </a:rPr>
              <a:t>Decision Makers </a:t>
            </a:r>
            <a:br>
              <a:rPr lang="en-US" sz="4000" b="1" dirty="0">
                <a:solidFill>
                  <a:srgbClr val="8E0000"/>
                </a:solidFill>
              </a:rPr>
            </a:br>
            <a:r>
              <a:rPr lang="en-US" sz="4000" b="1" dirty="0">
                <a:solidFill>
                  <a:srgbClr val="8E0000"/>
                </a:solidFill>
              </a:rPr>
              <a:t>Cannot be Biased</a:t>
            </a:r>
          </a:p>
        </p:txBody>
      </p:sp>
      <p:sp>
        <p:nvSpPr>
          <p:cNvPr id="3" name="Content Placeholder 2">
            <a:extLst>
              <a:ext uri="{FF2B5EF4-FFF2-40B4-BE49-F238E27FC236}">
                <a16:creationId xmlns:a16="http://schemas.microsoft.com/office/drawing/2014/main" id="{905178E7-02EF-5C65-68CC-08C1F7E195A1}"/>
              </a:ext>
            </a:extLst>
          </p:cNvPr>
          <p:cNvSpPr>
            <a:spLocks noGrp="1"/>
          </p:cNvSpPr>
          <p:nvPr>
            <p:ph idx="1"/>
          </p:nvPr>
        </p:nvSpPr>
        <p:spPr>
          <a:xfrm>
            <a:off x="685800" y="1905000"/>
            <a:ext cx="7772400" cy="3886200"/>
          </a:xfrm>
        </p:spPr>
        <p:txBody>
          <a:bodyPr/>
          <a:lstStyle/>
          <a:p>
            <a:r>
              <a:rPr lang="en-US" dirty="0"/>
              <a:t>Keep an open mind</a:t>
            </a:r>
          </a:p>
          <a:p>
            <a:r>
              <a:rPr lang="en-US" dirty="0"/>
              <a:t>Remember that each case is unique and different</a:t>
            </a:r>
          </a:p>
          <a:p>
            <a:r>
              <a:rPr lang="en-US" dirty="0"/>
              <a:t>Actual Bias</a:t>
            </a:r>
          </a:p>
          <a:p>
            <a:r>
              <a:rPr lang="en-US" dirty="0"/>
              <a:t>Perception of Impropriety/Bias</a:t>
            </a:r>
          </a:p>
          <a:p>
            <a:r>
              <a:rPr lang="en-US" dirty="0"/>
              <a:t>Implicit Bias</a:t>
            </a:r>
          </a:p>
        </p:txBody>
      </p:sp>
    </p:spTree>
    <p:extLst>
      <p:ext uri="{BB962C8B-B14F-4D97-AF65-F5344CB8AC3E}">
        <p14:creationId xmlns:p14="http://schemas.microsoft.com/office/powerpoint/2010/main" val="2750167777"/>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39078180-0DEC-B341-4C7A-086E346CFB3C}"/>
              </a:ext>
            </a:extLst>
          </p:cNvPr>
          <p:cNvSpPr>
            <a:spLocks noGrp="1" noChangeArrowheads="1"/>
          </p:cNvSpPr>
          <p:nvPr>
            <p:ph type="title"/>
          </p:nvPr>
        </p:nvSpPr>
        <p:spPr>
          <a:xfrm>
            <a:off x="685800" y="533400"/>
            <a:ext cx="7772400" cy="914400"/>
          </a:xfrm>
        </p:spPr>
        <p:txBody>
          <a:bodyPr/>
          <a:lstStyle/>
          <a:p>
            <a:r>
              <a:rPr lang="en-US" altLang="en-US" sz="4000" b="1" dirty="0">
                <a:solidFill>
                  <a:srgbClr val="8E0000"/>
                </a:solidFill>
              </a:rPr>
              <a:t>Investigation Report </a:t>
            </a:r>
            <a:br>
              <a:rPr lang="en-US" altLang="en-US" sz="4000" b="1" dirty="0">
                <a:solidFill>
                  <a:srgbClr val="8E0000"/>
                </a:solidFill>
              </a:rPr>
            </a:br>
            <a:r>
              <a:rPr lang="en-US" altLang="en-US" sz="4000" b="1" dirty="0">
                <a:solidFill>
                  <a:srgbClr val="8E0000"/>
                </a:solidFill>
              </a:rPr>
              <a:t>from Title IX Investigator</a:t>
            </a:r>
          </a:p>
        </p:txBody>
      </p:sp>
      <p:sp>
        <p:nvSpPr>
          <p:cNvPr id="44035" name="Content Placeholder 2">
            <a:extLst>
              <a:ext uri="{FF2B5EF4-FFF2-40B4-BE49-F238E27FC236}">
                <a16:creationId xmlns:a16="http://schemas.microsoft.com/office/drawing/2014/main" id="{4A445E01-0836-E26C-17A3-65467BDAC3E8}"/>
              </a:ext>
            </a:extLst>
          </p:cNvPr>
          <p:cNvSpPr>
            <a:spLocks noGrp="1" noChangeArrowheads="1"/>
          </p:cNvSpPr>
          <p:nvPr>
            <p:ph idx="1"/>
          </p:nvPr>
        </p:nvSpPr>
        <p:spPr>
          <a:xfrm>
            <a:off x="609600" y="1905000"/>
            <a:ext cx="8153400" cy="4419600"/>
          </a:xfrm>
        </p:spPr>
        <p:txBody>
          <a:bodyPr/>
          <a:lstStyle/>
          <a:p>
            <a:pPr>
              <a:spcBef>
                <a:spcPts val="600"/>
              </a:spcBef>
            </a:pPr>
            <a:r>
              <a:rPr lang="en-US" altLang="en-US" dirty="0"/>
              <a:t>The written investigation report summarizes the relevant evidence</a:t>
            </a:r>
          </a:p>
          <a:p>
            <a:pPr>
              <a:spcBef>
                <a:spcPts val="600"/>
              </a:spcBef>
            </a:pPr>
            <a:r>
              <a:rPr lang="en-US" altLang="en-US" dirty="0"/>
              <a:t>Should include observations</a:t>
            </a:r>
          </a:p>
          <a:p>
            <a:pPr>
              <a:spcBef>
                <a:spcPts val="600"/>
              </a:spcBef>
            </a:pPr>
            <a:r>
              <a:rPr lang="en-US" altLang="en-US" dirty="0"/>
              <a:t>The report is provided to the parties AND their advisors, if any, at the same time for review and opportunity to provide another written response prior to the decision maker rendering a determination</a:t>
            </a: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A1437-ECD2-62EC-2F08-830AEC1B5073}"/>
              </a:ext>
            </a:extLst>
          </p:cNvPr>
          <p:cNvSpPr>
            <a:spLocks noGrp="1"/>
          </p:cNvSpPr>
          <p:nvPr>
            <p:ph type="title"/>
          </p:nvPr>
        </p:nvSpPr>
        <p:spPr/>
        <p:txBody>
          <a:bodyPr/>
          <a:lstStyle/>
          <a:p>
            <a:r>
              <a:rPr lang="en-US" sz="4000" b="1" dirty="0">
                <a:solidFill>
                  <a:srgbClr val="8E0000"/>
                </a:solidFill>
              </a:rPr>
              <a:t>Upon Receipt </a:t>
            </a:r>
            <a:br>
              <a:rPr lang="en-US" sz="4000" b="1" dirty="0">
                <a:solidFill>
                  <a:srgbClr val="8E0000"/>
                </a:solidFill>
              </a:rPr>
            </a:br>
            <a:r>
              <a:rPr lang="en-US" sz="4000" b="1" dirty="0">
                <a:solidFill>
                  <a:srgbClr val="8E0000"/>
                </a:solidFill>
              </a:rPr>
              <a:t>of Investigation Report</a:t>
            </a:r>
          </a:p>
        </p:txBody>
      </p:sp>
      <p:sp>
        <p:nvSpPr>
          <p:cNvPr id="3" name="Content Placeholder 2">
            <a:extLst>
              <a:ext uri="{FF2B5EF4-FFF2-40B4-BE49-F238E27FC236}">
                <a16:creationId xmlns:a16="http://schemas.microsoft.com/office/drawing/2014/main" id="{AA520232-1BB2-5931-7FAD-CEA77CA62B53}"/>
              </a:ext>
            </a:extLst>
          </p:cNvPr>
          <p:cNvSpPr>
            <a:spLocks noGrp="1"/>
          </p:cNvSpPr>
          <p:nvPr>
            <p:ph idx="1"/>
          </p:nvPr>
        </p:nvSpPr>
        <p:spPr>
          <a:xfrm>
            <a:off x="685800" y="2057400"/>
            <a:ext cx="7924800" cy="3505200"/>
          </a:xfrm>
        </p:spPr>
        <p:txBody>
          <a:bodyPr/>
          <a:lstStyle/>
          <a:p>
            <a:r>
              <a:rPr lang="en-US" dirty="0"/>
              <a:t>Send notice to parties for written questions—template provided</a:t>
            </a:r>
          </a:p>
          <a:p>
            <a:r>
              <a:rPr lang="en-US" dirty="0"/>
              <a:t>New regulations—if implemented by your District—are more complex and allow Decision Maker to question parties in person</a:t>
            </a:r>
          </a:p>
        </p:txBody>
      </p:sp>
    </p:spTree>
    <p:extLst>
      <p:ext uri="{BB962C8B-B14F-4D97-AF65-F5344CB8AC3E}">
        <p14:creationId xmlns:p14="http://schemas.microsoft.com/office/powerpoint/2010/main" val="371280135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256631D8-8D12-3AFF-C5E8-5A0AD673133A}"/>
              </a:ext>
            </a:extLst>
          </p:cNvPr>
          <p:cNvSpPr>
            <a:spLocks noGrp="1" noChangeArrowheads="1"/>
          </p:cNvSpPr>
          <p:nvPr>
            <p:ph type="title"/>
          </p:nvPr>
        </p:nvSpPr>
        <p:spPr>
          <a:xfrm>
            <a:off x="685800" y="533400"/>
            <a:ext cx="8001000" cy="884238"/>
          </a:xfrm>
        </p:spPr>
        <p:txBody>
          <a:bodyPr/>
          <a:lstStyle/>
          <a:p>
            <a:r>
              <a:rPr lang="en-US" altLang="en-US" sz="4000" b="1" dirty="0">
                <a:solidFill>
                  <a:srgbClr val="8E0000"/>
                </a:solidFill>
              </a:rPr>
              <a:t>Written Questions</a:t>
            </a:r>
          </a:p>
        </p:txBody>
      </p:sp>
      <p:sp>
        <p:nvSpPr>
          <p:cNvPr id="47107" name="Content Placeholder 2">
            <a:extLst>
              <a:ext uri="{FF2B5EF4-FFF2-40B4-BE49-F238E27FC236}">
                <a16:creationId xmlns:a16="http://schemas.microsoft.com/office/drawing/2014/main" id="{92C8AECC-7435-79D7-EAC5-1A2AF8327982}"/>
              </a:ext>
            </a:extLst>
          </p:cNvPr>
          <p:cNvSpPr>
            <a:spLocks noGrp="1" noChangeArrowheads="1"/>
          </p:cNvSpPr>
          <p:nvPr>
            <p:ph idx="1"/>
          </p:nvPr>
        </p:nvSpPr>
        <p:spPr>
          <a:xfrm>
            <a:off x="685800" y="1600200"/>
            <a:ext cx="8001000" cy="4419600"/>
          </a:xfrm>
        </p:spPr>
        <p:txBody>
          <a:bodyPr/>
          <a:lstStyle/>
          <a:p>
            <a:pPr marL="0" indent="0">
              <a:spcBef>
                <a:spcPts val="600"/>
              </a:spcBef>
              <a:buFontTx/>
              <a:buNone/>
            </a:pPr>
            <a:r>
              <a:rPr lang="en-US" altLang="en-US" dirty="0"/>
              <a:t>The District does not hold in-person hearings but after the investigation report is completed, and before a determination is made, the parties must have the opportunity to review the investigation report and submit written, relevant questions to the decision maker that the party wants asked of the other party or witnesses (= due process)</a:t>
            </a: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DF29E-2B34-DBDD-A6DD-298D00044A4B}"/>
              </a:ext>
            </a:extLst>
          </p:cNvPr>
          <p:cNvSpPr>
            <a:spLocks noGrp="1"/>
          </p:cNvSpPr>
          <p:nvPr>
            <p:ph type="title"/>
          </p:nvPr>
        </p:nvSpPr>
        <p:spPr>
          <a:xfrm>
            <a:off x="685800" y="533400"/>
            <a:ext cx="7924800" cy="884238"/>
          </a:xfrm>
        </p:spPr>
        <p:txBody>
          <a:bodyPr/>
          <a:lstStyle/>
          <a:p>
            <a:r>
              <a:rPr lang="en-US" sz="4000" b="1" dirty="0">
                <a:solidFill>
                  <a:srgbClr val="8E0000"/>
                </a:solidFill>
              </a:rPr>
              <a:t>Welcome!</a:t>
            </a:r>
          </a:p>
        </p:txBody>
      </p:sp>
      <p:sp>
        <p:nvSpPr>
          <p:cNvPr id="3" name="Content Placeholder 2">
            <a:extLst>
              <a:ext uri="{FF2B5EF4-FFF2-40B4-BE49-F238E27FC236}">
                <a16:creationId xmlns:a16="http://schemas.microsoft.com/office/drawing/2014/main" id="{28A44237-DC6F-40FE-D776-644F4F3E5373}"/>
              </a:ext>
            </a:extLst>
          </p:cNvPr>
          <p:cNvSpPr>
            <a:spLocks noGrp="1"/>
          </p:cNvSpPr>
          <p:nvPr>
            <p:ph idx="1"/>
          </p:nvPr>
        </p:nvSpPr>
        <p:spPr>
          <a:xfrm>
            <a:off x="685800" y="1752600"/>
            <a:ext cx="7772400" cy="3962400"/>
          </a:xfrm>
        </p:spPr>
        <p:txBody>
          <a:bodyPr/>
          <a:lstStyle/>
          <a:p>
            <a:r>
              <a:rPr lang="en-US" dirty="0"/>
              <a:t>Introductions</a:t>
            </a:r>
          </a:p>
          <a:p>
            <a:r>
              <a:rPr lang="en-US" dirty="0"/>
              <a:t>Meet your table mates</a:t>
            </a:r>
          </a:p>
          <a:p>
            <a:r>
              <a:rPr lang="en-US" dirty="0"/>
              <a:t>Questions are encouraged!</a:t>
            </a:r>
          </a:p>
        </p:txBody>
      </p:sp>
    </p:spTree>
    <p:extLst>
      <p:ext uri="{BB962C8B-B14F-4D97-AF65-F5344CB8AC3E}">
        <p14:creationId xmlns:p14="http://schemas.microsoft.com/office/powerpoint/2010/main" val="1091135177"/>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3CCCD0B-4BBA-8C9E-021F-D82E01F5206F}"/>
              </a:ext>
            </a:extLst>
          </p:cNvPr>
          <p:cNvSpPr>
            <a:spLocks noGrp="1" noChangeArrowheads="1"/>
          </p:cNvSpPr>
          <p:nvPr>
            <p:ph type="title"/>
          </p:nvPr>
        </p:nvSpPr>
        <p:spPr>
          <a:xfrm>
            <a:off x="685800" y="533400"/>
            <a:ext cx="8077200" cy="685800"/>
          </a:xfrm>
        </p:spPr>
        <p:txBody>
          <a:bodyPr/>
          <a:lstStyle/>
          <a:p>
            <a:r>
              <a:rPr lang="en-US" altLang="en-US" sz="4000" b="1" dirty="0">
                <a:solidFill>
                  <a:srgbClr val="8E0000"/>
                </a:solidFill>
              </a:rPr>
              <a:t>Written Questions</a:t>
            </a:r>
          </a:p>
        </p:txBody>
      </p:sp>
      <p:sp>
        <p:nvSpPr>
          <p:cNvPr id="48131" name="Content Placeholder 2">
            <a:extLst>
              <a:ext uri="{FF2B5EF4-FFF2-40B4-BE49-F238E27FC236}">
                <a16:creationId xmlns:a16="http://schemas.microsoft.com/office/drawing/2014/main" id="{A6C2E2AB-39F6-058D-B0EA-C867A64B0FC6}"/>
              </a:ext>
            </a:extLst>
          </p:cNvPr>
          <p:cNvSpPr>
            <a:spLocks noGrp="1" noChangeArrowheads="1"/>
          </p:cNvSpPr>
          <p:nvPr>
            <p:ph idx="1"/>
          </p:nvPr>
        </p:nvSpPr>
        <p:spPr>
          <a:xfrm>
            <a:off x="609600" y="1524000"/>
            <a:ext cx="8153400" cy="4572000"/>
          </a:xfrm>
        </p:spPr>
        <p:txBody>
          <a:bodyPr/>
          <a:lstStyle/>
          <a:p>
            <a:r>
              <a:rPr lang="en-US" altLang="en-US" sz="3100" dirty="0"/>
              <a:t>Each party may submit relevant questions to decision maker</a:t>
            </a:r>
          </a:p>
          <a:p>
            <a:r>
              <a:rPr lang="en-US" altLang="en-US" sz="3100" dirty="0"/>
              <a:t>If a question is excluded by the decision maker, the decision maker must explain why the question is not relevant</a:t>
            </a:r>
          </a:p>
          <a:p>
            <a:r>
              <a:rPr lang="en-US" altLang="en-US" sz="3100" dirty="0"/>
              <a:t>Each party will be provided answers to its questions and then will have a limited opportunity to ask limited follow up questions </a:t>
            </a:r>
          </a:p>
          <a:p>
            <a:endParaRPr lang="en-US" altLang="en-US" dirty="0"/>
          </a:p>
          <a:p>
            <a:endParaRPr lang="en-US" altLang="en-US" dirty="0"/>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3EF7317A-3059-0108-82EF-AB488AFFF5C8}"/>
              </a:ext>
            </a:extLst>
          </p:cNvPr>
          <p:cNvSpPr>
            <a:spLocks noGrp="1" noChangeArrowheads="1"/>
          </p:cNvSpPr>
          <p:nvPr>
            <p:ph type="title"/>
          </p:nvPr>
        </p:nvSpPr>
        <p:spPr>
          <a:xfrm>
            <a:off x="685800" y="533400"/>
            <a:ext cx="8001000" cy="762000"/>
          </a:xfrm>
        </p:spPr>
        <p:txBody>
          <a:bodyPr/>
          <a:lstStyle/>
          <a:p>
            <a:r>
              <a:rPr lang="en-US" altLang="en-US" sz="4000" b="1" dirty="0">
                <a:solidFill>
                  <a:srgbClr val="8E0000"/>
                </a:solidFill>
              </a:rPr>
              <a:t>Relevance of Questions</a:t>
            </a:r>
          </a:p>
        </p:txBody>
      </p:sp>
      <p:sp>
        <p:nvSpPr>
          <p:cNvPr id="3" name="Content Placeholder 2">
            <a:extLst>
              <a:ext uri="{FF2B5EF4-FFF2-40B4-BE49-F238E27FC236}">
                <a16:creationId xmlns:a16="http://schemas.microsoft.com/office/drawing/2014/main" id="{6451F517-FE24-0568-6B08-BE5EF9420388}"/>
              </a:ext>
            </a:extLst>
          </p:cNvPr>
          <p:cNvSpPr>
            <a:spLocks noGrp="1"/>
          </p:cNvSpPr>
          <p:nvPr>
            <p:ph idx="1"/>
          </p:nvPr>
        </p:nvSpPr>
        <p:spPr>
          <a:xfrm>
            <a:off x="685800" y="1676400"/>
            <a:ext cx="7924800" cy="3886200"/>
          </a:xfrm>
        </p:spPr>
        <p:txBody>
          <a:bodyPr/>
          <a:lstStyle/>
          <a:p>
            <a:pPr marL="0" indent="0">
              <a:spcBef>
                <a:spcPts val="0"/>
              </a:spcBef>
              <a:buFontTx/>
              <a:buNone/>
              <a:defRPr/>
            </a:pPr>
            <a:r>
              <a:rPr lang="en-US" dirty="0"/>
              <a:t>Complainant’s sexual history or predisposition is NOT RELEVANT unless:</a:t>
            </a:r>
          </a:p>
          <a:p>
            <a:pPr marL="0" indent="0">
              <a:lnSpc>
                <a:spcPts val="2800"/>
              </a:lnSpc>
              <a:spcBef>
                <a:spcPts val="0"/>
              </a:spcBef>
              <a:buFontTx/>
              <a:buNone/>
              <a:defRPr/>
            </a:pPr>
            <a:endParaRPr lang="en-US" dirty="0"/>
          </a:p>
          <a:p>
            <a:pPr lvl="1">
              <a:spcBef>
                <a:spcPts val="0"/>
              </a:spcBef>
              <a:defRPr/>
            </a:pPr>
            <a:r>
              <a:rPr lang="en-US" sz="3200" dirty="0"/>
              <a:t>Offered to establish that someone else committed the acts complained of</a:t>
            </a:r>
          </a:p>
          <a:p>
            <a:pPr lvl="1">
              <a:lnSpc>
                <a:spcPts val="2800"/>
              </a:lnSpc>
              <a:spcBef>
                <a:spcPts val="0"/>
              </a:spcBef>
              <a:defRPr/>
            </a:pPr>
            <a:endParaRPr lang="en-US" sz="3200" dirty="0"/>
          </a:p>
          <a:p>
            <a:pPr lvl="1">
              <a:spcBef>
                <a:spcPts val="0"/>
              </a:spcBef>
              <a:defRPr/>
            </a:pPr>
            <a:r>
              <a:rPr lang="en-US" sz="3200" dirty="0"/>
              <a:t>Offered to establish consent with the specific Respondent</a:t>
            </a:r>
          </a:p>
          <a:p>
            <a:pPr>
              <a:defRPr/>
            </a:pPr>
            <a:endParaRPr lang="en-US"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A823-F2F1-FD3B-DBB6-B309670B72A4}"/>
              </a:ext>
            </a:extLst>
          </p:cNvPr>
          <p:cNvSpPr>
            <a:spLocks noGrp="1"/>
          </p:cNvSpPr>
          <p:nvPr>
            <p:ph type="title"/>
          </p:nvPr>
        </p:nvSpPr>
        <p:spPr>
          <a:xfrm>
            <a:off x="691836" y="396081"/>
            <a:ext cx="7994964" cy="884238"/>
          </a:xfrm>
        </p:spPr>
        <p:txBody>
          <a:bodyPr/>
          <a:lstStyle/>
          <a:p>
            <a:r>
              <a:rPr lang="en-US" sz="4000" b="1" dirty="0">
                <a:solidFill>
                  <a:srgbClr val="8E0000"/>
                </a:solidFill>
              </a:rPr>
              <a:t>Decision</a:t>
            </a:r>
          </a:p>
        </p:txBody>
      </p:sp>
      <p:sp>
        <p:nvSpPr>
          <p:cNvPr id="3" name="Content Placeholder 2">
            <a:extLst>
              <a:ext uri="{FF2B5EF4-FFF2-40B4-BE49-F238E27FC236}">
                <a16:creationId xmlns:a16="http://schemas.microsoft.com/office/drawing/2014/main" id="{F0290762-7726-A05E-89A6-FCEB841A91F4}"/>
              </a:ext>
            </a:extLst>
          </p:cNvPr>
          <p:cNvSpPr>
            <a:spLocks noGrp="1"/>
          </p:cNvSpPr>
          <p:nvPr>
            <p:ph idx="1"/>
          </p:nvPr>
        </p:nvSpPr>
        <p:spPr>
          <a:xfrm>
            <a:off x="615636" y="1447800"/>
            <a:ext cx="7994964" cy="4572000"/>
          </a:xfrm>
        </p:spPr>
        <p:txBody>
          <a:bodyPr/>
          <a:lstStyle/>
          <a:p>
            <a:r>
              <a:rPr lang="en-US" sz="3000" dirty="0"/>
              <a:t>Standard = preponderance of the evidence or clear and convincing (standard adopted by the District)</a:t>
            </a:r>
          </a:p>
          <a:p>
            <a:r>
              <a:rPr lang="en-US" sz="3000" dirty="0"/>
              <a:t>Determines if there is a violation of TIX</a:t>
            </a:r>
          </a:p>
          <a:p>
            <a:r>
              <a:rPr lang="en-US" sz="3000" dirty="0"/>
              <a:t>Determines consequences</a:t>
            </a:r>
          </a:p>
          <a:p>
            <a:r>
              <a:rPr lang="en-US" sz="3000" dirty="0"/>
              <a:t>Written decision provided to parties</a:t>
            </a:r>
          </a:p>
          <a:p>
            <a:r>
              <a:rPr lang="en-US" sz="3000" dirty="0"/>
              <a:t>If not TIX, there may be another policy violation and consequences outside TIX—but that is not part of TIX Decision</a:t>
            </a:r>
          </a:p>
          <a:p>
            <a:endParaRPr lang="en-US" dirty="0"/>
          </a:p>
        </p:txBody>
      </p:sp>
    </p:spTree>
    <p:extLst>
      <p:ext uri="{BB962C8B-B14F-4D97-AF65-F5344CB8AC3E}">
        <p14:creationId xmlns:p14="http://schemas.microsoft.com/office/powerpoint/2010/main" val="291471076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2DCDFE70-5180-BAD3-03F3-7B97578B1D82}"/>
              </a:ext>
            </a:extLst>
          </p:cNvPr>
          <p:cNvSpPr>
            <a:spLocks noGrp="1" noChangeArrowheads="1"/>
          </p:cNvSpPr>
          <p:nvPr>
            <p:ph type="title"/>
          </p:nvPr>
        </p:nvSpPr>
        <p:spPr>
          <a:xfrm>
            <a:off x="685800" y="533400"/>
            <a:ext cx="7772400" cy="609600"/>
          </a:xfrm>
        </p:spPr>
        <p:txBody>
          <a:bodyPr/>
          <a:lstStyle/>
          <a:p>
            <a:r>
              <a:rPr lang="en-US" altLang="en-US" sz="4000" b="1" dirty="0">
                <a:solidFill>
                  <a:srgbClr val="8E0000"/>
                </a:solidFill>
              </a:rPr>
              <a:t>Issuing a Determination</a:t>
            </a:r>
          </a:p>
        </p:txBody>
      </p:sp>
      <p:sp>
        <p:nvSpPr>
          <p:cNvPr id="3" name="Content Placeholder 2">
            <a:extLst>
              <a:ext uri="{FF2B5EF4-FFF2-40B4-BE49-F238E27FC236}">
                <a16:creationId xmlns:a16="http://schemas.microsoft.com/office/drawing/2014/main" id="{D9F0DFC9-CF7A-5FC4-534F-C12A4AB4139F}"/>
              </a:ext>
            </a:extLst>
          </p:cNvPr>
          <p:cNvSpPr>
            <a:spLocks noGrp="1"/>
          </p:cNvSpPr>
          <p:nvPr>
            <p:ph idx="1"/>
          </p:nvPr>
        </p:nvSpPr>
        <p:spPr>
          <a:xfrm>
            <a:off x="685800" y="1447800"/>
            <a:ext cx="8001000" cy="4724400"/>
          </a:xfrm>
        </p:spPr>
        <p:txBody>
          <a:bodyPr/>
          <a:lstStyle/>
          <a:p>
            <a:pPr marL="0" indent="0">
              <a:spcBef>
                <a:spcPts val="0"/>
              </a:spcBef>
              <a:buFontTx/>
              <a:buNone/>
              <a:defRPr/>
            </a:pPr>
            <a:r>
              <a:rPr lang="en-US" sz="2700" dirty="0"/>
              <a:t>Using a preponderance of the evidence standard to review the evidence, issue a written determination that includes the following components:</a:t>
            </a:r>
          </a:p>
          <a:p>
            <a:pPr marL="514350" indent="-514350">
              <a:spcBef>
                <a:spcPts val="0"/>
              </a:spcBef>
              <a:buAutoNum type="arabicPeriod"/>
              <a:defRPr/>
            </a:pPr>
            <a:r>
              <a:rPr lang="en-US" sz="2700" dirty="0"/>
              <a:t>Allegations of the Complaint</a:t>
            </a:r>
          </a:p>
          <a:p>
            <a:pPr marL="514350" indent="-514350">
              <a:spcBef>
                <a:spcPts val="0"/>
              </a:spcBef>
              <a:buAutoNum type="arabicPeriod"/>
              <a:defRPr/>
            </a:pPr>
            <a:r>
              <a:rPr lang="en-US" sz="2700" dirty="0"/>
              <a:t>Applicable Legal Standard</a:t>
            </a:r>
          </a:p>
          <a:p>
            <a:pPr marL="514350" indent="-514350">
              <a:spcBef>
                <a:spcPts val="0"/>
              </a:spcBef>
              <a:buAutoNum type="arabicPeriod"/>
              <a:defRPr/>
            </a:pPr>
            <a:r>
              <a:rPr lang="en-US" sz="2700" dirty="0"/>
              <a:t>Compliance with Greivance Procedures</a:t>
            </a:r>
          </a:p>
          <a:p>
            <a:pPr marL="514350" indent="-514350">
              <a:spcBef>
                <a:spcPts val="0"/>
              </a:spcBef>
              <a:buAutoNum type="arabicPeriod"/>
              <a:defRPr/>
            </a:pPr>
            <a:r>
              <a:rPr lang="en-US" sz="2700" dirty="0"/>
              <a:t>Standard of Evidence</a:t>
            </a:r>
          </a:p>
          <a:p>
            <a:pPr marL="514350" indent="-514350">
              <a:spcBef>
                <a:spcPts val="0"/>
              </a:spcBef>
              <a:buAutoNum type="arabicPeriod"/>
              <a:defRPr/>
            </a:pPr>
            <a:r>
              <a:rPr lang="en-US" sz="2700" dirty="0"/>
              <a:t>Findings of Fact</a:t>
            </a:r>
          </a:p>
          <a:p>
            <a:pPr marL="514350" indent="-514350">
              <a:spcBef>
                <a:spcPts val="0"/>
              </a:spcBef>
              <a:buAutoNum type="arabicPeriod"/>
              <a:defRPr/>
            </a:pPr>
            <a:r>
              <a:rPr lang="en-US" sz="2700" dirty="0"/>
              <a:t>Determination</a:t>
            </a:r>
          </a:p>
          <a:p>
            <a:pPr marL="514350" indent="-514350">
              <a:spcBef>
                <a:spcPts val="0"/>
              </a:spcBef>
              <a:buAutoNum type="arabicPeriod"/>
              <a:defRPr/>
            </a:pPr>
            <a:r>
              <a:rPr lang="en-US" sz="2700" dirty="0"/>
              <a:t>Disciplinary Consequences</a:t>
            </a:r>
          </a:p>
          <a:p>
            <a:pPr marL="514350" indent="-514350">
              <a:spcBef>
                <a:spcPts val="0"/>
              </a:spcBef>
              <a:buAutoNum type="arabicPeriod"/>
              <a:defRPr/>
            </a:pPr>
            <a:r>
              <a:rPr lang="en-US" sz="2700" dirty="0"/>
              <a:t>Appeal Rights</a:t>
            </a:r>
          </a:p>
          <a:p>
            <a:pPr marL="514350" indent="-514350">
              <a:buAutoNum type="arabicPeriod"/>
              <a:defRPr/>
            </a:pPr>
            <a:endParaRPr lang="en-US" sz="2600" dirty="0"/>
          </a:p>
          <a:p>
            <a:pPr>
              <a:defRPr/>
            </a:pPr>
            <a:endParaRPr lang="en-US" sz="3000" dirty="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D9A6E-F8DC-0BE2-BC05-EF9DD7AA71C6}"/>
              </a:ext>
            </a:extLst>
          </p:cNvPr>
          <p:cNvSpPr>
            <a:spLocks noGrp="1"/>
          </p:cNvSpPr>
          <p:nvPr>
            <p:ph type="title"/>
          </p:nvPr>
        </p:nvSpPr>
        <p:spPr>
          <a:xfrm>
            <a:off x="685800" y="685800"/>
            <a:ext cx="7772400" cy="731838"/>
          </a:xfrm>
        </p:spPr>
        <p:txBody>
          <a:bodyPr/>
          <a:lstStyle/>
          <a:p>
            <a:r>
              <a:rPr lang="en-US" sz="4000" b="1" dirty="0">
                <a:solidFill>
                  <a:srgbClr val="8E0000"/>
                </a:solidFill>
              </a:rPr>
              <a:t>Use the Template </a:t>
            </a:r>
            <a:br>
              <a:rPr lang="en-US" sz="4000" b="1" dirty="0">
                <a:solidFill>
                  <a:srgbClr val="8E0000"/>
                </a:solidFill>
              </a:rPr>
            </a:br>
            <a:r>
              <a:rPr lang="en-US" sz="4000" b="1" dirty="0">
                <a:solidFill>
                  <a:srgbClr val="8E0000"/>
                </a:solidFill>
              </a:rPr>
              <a:t>to Draft Report</a:t>
            </a:r>
          </a:p>
        </p:txBody>
      </p:sp>
      <p:sp>
        <p:nvSpPr>
          <p:cNvPr id="3" name="Content Placeholder 2">
            <a:extLst>
              <a:ext uri="{FF2B5EF4-FFF2-40B4-BE49-F238E27FC236}">
                <a16:creationId xmlns:a16="http://schemas.microsoft.com/office/drawing/2014/main" id="{8C43340C-1E84-9227-CFAE-3713D35C1B00}"/>
              </a:ext>
            </a:extLst>
          </p:cNvPr>
          <p:cNvSpPr>
            <a:spLocks noGrp="1"/>
          </p:cNvSpPr>
          <p:nvPr>
            <p:ph idx="1"/>
          </p:nvPr>
        </p:nvSpPr>
        <p:spPr>
          <a:xfrm>
            <a:off x="685800" y="1828800"/>
            <a:ext cx="7772400" cy="3733800"/>
          </a:xfrm>
        </p:spPr>
        <p:txBody>
          <a:bodyPr/>
          <a:lstStyle/>
          <a:p>
            <a:pPr marL="0" indent="0" algn="ctr">
              <a:buNone/>
            </a:pPr>
            <a:endParaRPr lang="en-US" sz="4000" dirty="0">
              <a:solidFill>
                <a:srgbClr val="002060"/>
              </a:solidFill>
            </a:endParaRPr>
          </a:p>
          <a:p>
            <a:pPr marL="0" indent="0" algn="ctr">
              <a:buNone/>
            </a:pPr>
            <a:r>
              <a:rPr lang="en-US" sz="4000" dirty="0">
                <a:solidFill>
                  <a:srgbClr val="002060"/>
                </a:solidFill>
              </a:rPr>
              <a:t>Template Provided</a:t>
            </a:r>
          </a:p>
        </p:txBody>
      </p:sp>
    </p:spTree>
    <p:extLst>
      <p:ext uri="{BB962C8B-B14F-4D97-AF65-F5344CB8AC3E}">
        <p14:creationId xmlns:p14="http://schemas.microsoft.com/office/powerpoint/2010/main" val="57273715"/>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a:extLst>
              <a:ext uri="{FF2B5EF4-FFF2-40B4-BE49-F238E27FC236}">
                <a16:creationId xmlns:a16="http://schemas.microsoft.com/office/drawing/2014/main" id="{C7F5AE59-2F81-A926-D40C-6E75EB4089E9}"/>
              </a:ext>
            </a:extLst>
          </p:cNvPr>
          <p:cNvSpPr>
            <a:spLocks noGrp="1" noChangeArrowheads="1"/>
          </p:cNvSpPr>
          <p:nvPr>
            <p:ph type="title"/>
          </p:nvPr>
        </p:nvSpPr>
        <p:spPr>
          <a:xfrm>
            <a:off x="685800" y="715963"/>
            <a:ext cx="7924800" cy="655637"/>
          </a:xfrm>
        </p:spPr>
        <p:txBody>
          <a:bodyPr/>
          <a:lstStyle/>
          <a:p>
            <a:r>
              <a:rPr lang="en-US" altLang="en-US" sz="4000" b="1" dirty="0">
                <a:solidFill>
                  <a:srgbClr val="8E0000"/>
                </a:solidFill>
              </a:rPr>
              <a:t>Determining Sanctions</a:t>
            </a:r>
            <a:br>
              <a:rPr lang="en-US" altLang="en-US" b="1" dirty="0">
                <a:solidFill>
                  <a:srgbClr val="8E0000"/>
                </a:solidFill>
              </a:rPr>
            </a:br>
            <a:endParaRPr lang="en-US" altLang="en-US" b="1" dirty="0">
              <a:solidFill>
                <a:srgbClr val="8E0000"/>
              </a:solidFill>
            </a:endParaRPr>
          </a:p>
        </p:txBody>
      </p:sp>
      <p:sp>
        <p:nvSpPr>
          <p:cNvPr id="147459" name="Content Placeholder 2">
            <a:extLst>
              <a:ext uri="{FF2B5EF4-FFF2-40B4-BE49-F238E27FC236}">
                <a16:creationId xmlns:a16="http://schemas.microsoft.com/office/drawing/2014/main" id="{59A959A5-3779-5E87-60ED-356C1E5E158D}"/>
              </a:ext>
            </a:extLst>
          </p:cNvPr>
          <p:cNvSpPr>
            <a:spLocks noGrp="1" noChangeArrowheads="1"/>
          </p:cNvSpPr>
          <p:nvPr>
            <p:ph idx="1"/>
          </p:nvPr>
        </p:nvSpPr>
        <p:spPr>
          <a:xfrm>
            <a:off x="533400" y="1219200"/>
            <a:ext cx="8153400" cy="5257800"/>
          </a:xfrm>
        </p:spPr>
        <p:txBody>
          <a:bodyPr/>
          <a:lstStyle/>
          <a:p>
            <a:r>
              <a:rPr lang="en-US" altLang="en-US" sz="3000" dirty="0"/>
              <a:t>Use District Code of Conduct/Handbook Policies</a:t>
            </a:r>
          </a:p>
          <a:p>
            <a:r>
              <a:rPr lang="en-US" altLang="en-US" sz="3000" dirty="0"/>
              <a:t>Considerations:</a:t>
            </a:r>
          </a:p>
          <a:p>
            <a:pPr lvl="1"/>
            <a:r>
              <a:rPr lang="en-US" altLang="en-US" dirty="0"/>
              <a:t>If allegations are founded, you will determine the consequence(s)</a:t>
            </a:r>
          </a:p>
          <a:p>
            <a:pPr lvl="1"/>
            <a:r>
              <a:rPr lang="en-US" altLang="en-US" dirty="0"/>
              <a:t>Context</a:t>
            </a:r>
          </a:p>
          <a:p>
            <a:pPr lvl="1"/>
            <a:r>
              <a:rPr lang="en-US" altLang="en-US" dirty="0"/>
              <a:t>Age</a:t>
            </a:r>
          </a:p>
          <a:p>
            <a:pPr lvl="1"/>
            <a:r>
              <a:rPr lang="en-US" altLang="en-US" dirty="0"/>
              <a:t>Disability (Special Education/504)</a:t>
            </a:r>
          </a:p>
          <a:p>
            <a:pPr lvl="2"/>
            <a:r>
              <a:rPr lang="en-US" altLang="en-US" sz="2800" dirty="0"/>
              <a:t>MDR may be necessary if discipline will exceed 10 days </a:t>
            </a:r>
          </a:p>
          <a:p>
            <a:endParaRPr lang="en-US" altLang="en-US" dirty="0"/>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a:extLst>
              <a:ext uri="{FF2B5EF4-FFF2-40B4-BE49-F238E27FC236}">
                <a16:creationId xmlns:a16="http://schemas.microsoft.com/office/drawing/2014/main" id="{C7F5AE59-2F81-A926-D40C-6E75EB4089E9}"/>
              </a:ext>
            </a:extLst>
          </p:cNvPr>
          <p:cNvSpPr>
            <a:spLocks noGrp="1" noChangeArrowheads="1"/>
          </p:cNvSpPr>
          <p:nvPr>
            <p:ph type="title"/>
          </p:nvPr>
        </p:nvSpPr>
        <p:spPr>
          <a:xfrm>
            <a:off x="685800" y="715963"/>
            <a:ext cx="8001000" cy="731837"/>
          </a:xfrm>
        </p:spPr>
        <p:txBody>
          <a:bodyPr/>
          <a:lstStyle/>
          <a:p>
            <a:r>
              <a:rPr lang="en-US" altLang="en-US" sz="4000" b="1" dirty="0">
                <a:solidFill>
                  <a:srgbClr val="8E0000"/>
                </a:solidFill>
              </a:rPr>
              <a:t>Determining Sanctions</a:t>
            </a:r>
            <a:br>
              <a:rPr lang="en-US" altLang="en-US" b="1" dirty="0">
                <a:solidFill>
                  <a:srgbClr val="8E0000"/>
                </a:solidFill>
              </a:rPr>
            </a:br>
            <a:endParaRPr lang="en-US" altLang="en-US" b="1" dirty="0">
              <a:solidFill>
                <a:srgbClr val="8E0000"/>
              </a:solidFill>
            </a:endParaRPr>
          </a:p>
        </p:txBody>
      </p:sp>
      <p:sp>
        <p:nvSpPr>
          <p:cNvPr id="147459" name="Content Placeholder 2">
            <a:extLst>
              <a:ext uri="{FF2B5EF4-FFF2-40B4-BE49-F238E27FC236}">
                <a16:creationId xmlns:a16="http://schemas.microsoft.com/office/drawing/2014/main" id="{59A959A5-3779-5E87-60ED-356C1E5E158D}"/>
              </a:ext>
            </a:extLst>
          </p:cNvPr>
          <p:cNvSpPr>
            <a:spLocks noGrp="1" noChangeArrowheads="1"/>
          </p:cNvSpPr>
          <p:nvPr>
            <p:ph idx="1"/>
          </p:nvPr>
        </p:nvSpPr>
        <p:spPr>
          <a:xfrm>
            <a:off x="658368" y="1752600"/>
            <a:ext cx="7772400" cy="4389437"/>
          </a:xfrm>
        </p:spPr>
        <p:txBody>
          <a:bodyPr/>
          <a:lstStyle/>
          <a:p>
            <a:r>
              <a:rPr lang="en-US" altLang="en-US" dirty="0"/>
              <a:t>Considerations:</a:t>
            </a:r>
          </a:p>
          <a:p>
            <a:pPr lvl="1"/>
            <a:r>
              <a:rPr lang="en-US" altLang="en-US" sz="3000" dirty="0"/>
              <a:t>Prior history</a:t>
            </a:r>
          </a:p>
          <a:p>
            <a:pPr lvl="1"/>
            <a:r>
              <a:rPr lang="en-US" altLang="en-US" sz="3000" dirty="0"/>
              <a:t>Severity</a:t>
            </a:r>
          </a:p>
          <a:p>
            <a:pPr lvl="1"/>
            <a:r>
              <a:rPr lang="en-US" altLang="en-US" sz="3000" dirty="0"/>
              <a:t>Resources district has</a:t>
            </a:r>
          </a:p>
          <a:p>
            <a:pPr lvl="1"/>
            <a:r>
              <a:rPr lang="en-US" altLang="en-US" sz="3000" dirty="0"/>
              <a:t>Resources district doesn’t have</a:t>
            </a:r>
          </a:p>
          <a:p>
            <a:pPr lvl="1"/>
            <a:r>
              <a:rPr lang="en-US" altLang="en-US" sz="3000" dirty="0"/>
              <a:t>How long? How can District enforce?</a:t>
            </a:r>
          </a:p>
          <a:p>
            <a:pPr lvl="1"/>
            <a:endParaRPr lang="en-US" altLang="en-US" sz="3200" dirty="0"/>
          </a:p>
          <a:p>
            <a:endParaRPr lang="en-US" altLang="en-US" dirty="0"/>
          </a:p>
        </p:txBody>
      </p:sp>
    </p:spTree>
    <p:extLst>
      <p:ext uri="{BB962C8B-B14F-4D97-AF65-F5344CB8AC3E}">
        <p14:creationId xmlns:p14="http://schemas.microsoft.com/office/powerpoint/2010/main" val="2367169808"/>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a:extLst>
              <a:ext uri="{FF2B5EF4-FFF2-40B4-BE49-F238E27FC236}">
                <a16:creationId xmlns:a16="http://schemas.microsoft.com/office/drawing/2014/main" id="{4BBA76D7-4AAF-14BE-F1E1-04BC9C901BA4}"/>
              </a:ext>
            </a:extLst>
          </p:cNvPr>
          <p:cNvSpPr>
            <a:spLocks noGrp="1" noChangeArrowheads="1"/>
          </p:cNvSpPr>
          <p:nvPr>
            <p:ph type="title"/>
          </p:nvPr>
        </p:nvSpPr>
        <p:spPr>
          <a:xfrm>
            <a:off x="685800" y="533400"/>
            <a:ext cx="8077200" cy="731520"/>
          </a:xfrm>
        </p:spPr>
        <p:txBody>
          <a:bodyPr/>
          <a:lstStyle/>
          <a:p>
            <a:r>
              <a:rPr lang="en-US" altLang="en-US" sz="4000" b="1" dirty="0">
                <a:solidFill>
                  <a:srgbClr val="8E0000"/>
                </a:solidFill>
              </a:rPr>
              <a:t>Sanction Examples</a:t>
            </a:r>
          </a:p>
        </p:txBody>
      </p:sp>
      <p:sp>
        <p:nvSpPr>
          <p:cNvPr id="149507" name="Content Placeholder 2">
            <a:extLst>
              <a:ext uri="{FF2B5EF4-FFF2-40B4-BE49-F238E27FC236}">
                <a16:creationId xmlns:a16="http://schemas.microsoft.com/office/drawing/2014/main" id="{D26D74F9-43A8-BFE6-F934-4C7F555DBF81}"/>
              </a:ext>
            </a:extLst>
          </p:cNvPr>
          <p:cNvSpPr>
            <a:spLocks noGrp="1" noChangeArrowheads="1"/>
          </p:cNvSpPr>
          <p:nvPr>
            <p:ph idx="1"/>
          </p:nvPr>
        </p:nvSpPr>
        <p:spPr>
          <a:xfrm>
            <a:off x="713232" y="1630680"/>
            <a:ext cx="7211568" cy="3962400"/>
          </a:xfrm>
        </p:spPr>
        <p:txBody>
          <a:bodyPr/>
          <a:lstStyle/>
          <a:p>
            <a:pPr>
              <a:spcBef>
                <a:spcPts val="600"/>
              </a:spcBef>
              <a:buFont typeface="Arial" panose="020B0604020202020204" pitchFamily="34" charset="0"/>
              <a:buChar char="•"/>
            </a:pPr>
            <a:r>
              <a:rPr lang="en-US" altLang="en-US" sz="3200" b="0" dirty="0">
                <a:solidFill>
                  <a:srgbClr val="002060"/>
                </a:solidFill>
              </a:rPr>
              <a:t>Counseling</a:t>
            </a:r>
          </a:p>
          <a:p>
            <a:pPr>
              <a:spcBef>
                <a:spcPts val="600"/>
              </a:spcBef>
              <a:buFont typeface="Arial" panose="020B0604020202020204" pitchFamily="34" charset="0"/>
              <a:buChar char="•"/>
            </a:pPr>
            <a:r>
              <a:rPr lang="en-US" altLang="en-US" sz="3200" b="0" dirty="0">
                <a:solidFill>
                  <a:srgbClr val="002060"/>
                </a:solidFill>
              </a:rPr>
              <a:t>Threat assessment</a:t>
            </a:r>
          </a:p>
          <a:p>
            <a:pPr>
              <a:spcBef>
                <a:spcPts val="600"/>
              </a:spcBef>
              <a:buFont typeface="Arial" panose="020B0604020202020204" pitchFamily="34" charset="0"/>
              <a:buChar char="•"/>
            </a:pPr>
            <a:r>
              <a:rPr lang="en-US" altLang="en-US" sz="3200" b="0" dirty="0">
                <a:solidFill>
                  <a:srgbClr val="002060"/>
                </a:solidFill>
              </a:rPr>
              <a:t>Community service</a:t>
            </a:r>
          </a:p>
          <a:p>
            <a:pPr>
              <a:spcBef>
                <a:spcPts val="600"/>
              </a:spcBef>
              <a:buFont typeface="Arial" panose="020B0604020202020204" pitchFamily="34" charset="0"/>
              <a:buChar char="•"/>
            </a:pPr>
            <a:r>
              <a:rPr lang="en-US" altLang="en-US" sz="3200" b="0" dirty="0">
                <a:solidFill>
                  <a:srgbClr val="002060"/>
                </a:solidFill>
              </a:rPr>
              <a:t>Short-term suspension</a:t>
            </a:r>
          </a:p>
          <a:p>
            <a:pPr>
              <a:spcBef>
                <a:spcPts val="600"/>
              </a:spcBef>
              <a:buFont typeface="Arial" panose="020B0604020202020204" pitchFamily="34" charset="0"/>
              <a:buChar char="•"/>
            </a:pPr>
            <a:r>
              <a:rPr lang="en-US" altLang="en-US" sz="3200" b="0" dirty="0">
                <a:solidFill>
                  <a:srgbClr val="002060"/>
                </a:solidFill>
              </a:rPr>
              <a:t>School reassignment (another, alternative, online)</a:t>
            </a:r>
          </a:p>
          <a:p>
            <a:pPr>
              <a:spcBef>
                <a:spcPts val="600"/>
              </a:spcBef>
              <a:buFont typeface="Arial" panose="020B0604020202020204" pitchFamily="34" charset="0"/>
              <a:buChar char="•"/>
            </a:pPr>
            <a:r>
              <a:rPr lang="en-US" altLang="en-US" sz="3200" b="0" dirty="0">
                <a:solidFill>
                  <a:srgbClr val="002060"/>
                </a:solidFill>
              </a:rPr>
              <a:t>Referred for long-term suspension</a:t>
            </a:r>
          </a:p>
          <a:p>
            <a:pPr>
              <a:spcBef>
                <a:spcPts val="600"/>
              </a:spcBef>
              <a:buFont typeface="Arial" panose="020B0604020202020204" pitchFamily="34" charset="0"/>
              <a:buChar char="•"/>
            </a:pPr>
            <a:r>
              <a:rPr lang="en-US" altLang="en-US" sz="3200" b="0" dirty="0">
                <a:solidFill>
                  <a:srgbClr val="002060"/>
                </a:solidFill>
              </a:rPr>
              <a:t>Referred for expulsion</a:t>
            </a:r>
          </a:p>
          <a:p>
            <a:endParaRPr lang="en-US" altLang="en-US" dirty="0"/>
          </a:p>
        </p:txBody>
      </p:sp>
    </p:spTree>
    <p:extLst>
      <p:ext uri="{BB962C8B-B14F-4D97-AF65-F5344CB8AC3E}">
        <p14:creationId xmlns:p14="http://schemas.microsoft.com/office/powerpoint/2010/main" val="3703979253"/>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2C109754-8B6F-F4FE-4B4E-E8A241D641A6}"/>
              </a:ext>
            </a:extLst>
          </p:cNvPr>
          <p:cNvSpPr>
            <a:spLocks noGrp="1" noChangeArrowheads="1"/>
          </p:cNvSpPr>
          <p:nvPr>
            <p:ph type="title"/>
          </p:nvPr>
        </p:nvSpPr>
        <p:spPr>
          <a:xfrm>
            <a:off x="697992" y="228600"/>
            <a:ext cx="7772400" cy="884238"/>
          </a:xfrm>
        </p:spPr>
        <p:txBody>
          <a:bodyPr/>
          <a:lstStyle/>
          <a:p>
            <a:r>
              <a:rPr lang="en-US" altLang="en-US" sz="4000" b="1" dirty="0">
                <a:solidFill>
                  <a:srgbClr val="8E0000"/>
                </a:solidFill>
              </a:rPr>
              <a:t>Remedies</a:t>
            </a:r>
          </a:p>
        </p:txBody>
      </p:sp>
      <p:sp>
        <p:nvSpPr>
          <p:cNvPr id="52227" name="Content Placeholder 2">
            <a:extLst>
              <a:ext uri="{FF2B5EF4-FFF2-40B4-BE49-F238E27FC236}">
                <a16:creationId xmlns:a16="http://schemas.microsoft.com/office/drawing/2014/main" id="{0005C4DF-94E3-0EEA-3732-A4EDB0432BEA}"/>
              </a:ext>
            </a:extLst>
          </p:cNvPr>
          <p:cNvSpPr>
            <a:spLocks noGrp="1" noChangeArrowheads="1"/>
          </p:cNvSpPr>
          <p:nvPr>
            <p:ph idx="1"/>
          </p:nvPr>
        </p:nvSpPr>
        <p:spPr>
          <a:xfrm>
            <a:off x="533400" y="1219200"/>
            <a:ext cx="8229600" cy="3962400"/>
          </a:xfrm>
        </p:spPr>
        <p:txBody>
          <a:bodyPr/>
          <a:lstStyle/>
          <a:p>
            <a:r>
              <a:rPr lang="en-US" altLang="en-US" dirty="0"/>
              <a:t>If the determination is that the Respondent is responsible for the conduct, then determine remedies that will restore or preserve equal access to the education program or activity</a:t>
            </a:r>
          </a:p>
          <a:p>
            <a:pPr lvl="1"/>
            <a:r>
              <a:rPr lang="en-US" altLang="en-US" sz="3000" dirty="0"/>
              <a:t>Same types of things as supportive measures except that they now can be punitive toward respondent (i.e. discipline)</a:t>
            </a:r>
          </a:p>
          <a:p>
            <a:pPr lvl="1"/>
            <a:r>
              <a:rPr lang="en-US" altLang="en-US" sz="3000" dirty="0"/>
              <a:t>Discipline matrix may be relevant/helpful</a:t>
            </a:r>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C48E-F92C-0614-8756-FAF7964B16F5}"/>
              </a:ext>
            </a:extLst>
          </p:cNvPr>
          <p:cNvSpPr>
            <a:spLocks noGrp="1"/>
          </p:cNvSpPr>
          <p:nvPr>
            <p:ph type="title"/>
          </p:nvPr>
        </p:nvSpPr>
        <p:spPr>
          <a:xfrm>
            <a:off x="685800" y="533400"/>
            <a:ext cx="8001000" cy="884238"/>
          </a:xfrm>
        </p:spPr>
        <p:txBody>
          <a:bodyPr/>
          <a:lstStyle/>
          <a:p>
            <a:r>
              <a:rPr lang="en-US" sz="4000" b="1" dirty="0">
                <a:solidFill>
                  <a:srgbClr val="8E0000"/>
                </a:solidFill>
              </a:rPr>
              <a:t>Scenario # 1 (Decision Maker)</a:t>
            </a:r>
          </a:p>
        </p:txBody>
      </p:sp>
      <p:sp>
        <p:nvSpPr>
          <p:cNvPr id="3" name="Content Placeholder 2">
            <a:extLst>
              <a:ext uri="{FF2B5EF4-FFF2-40B4-BE49-F238E27FC236}">
                <a16:creationId xmlns:a16="http://schemas.microsoft.com/office/drawing/2014/main" id="{2B099568-E61D-D063-78E6-B67EA9D58A24}"/>
              </a:ext>
            </a:extLst>
          </p:cNvPr>
          <p:cNvSpPr>
            <a:spLocks noGrp="1"/>
          </p:cNvSpPr>
          <p:nvPr>
            <p:ph idx="1"/>
          </p:nvPr>
        </p:nvSpPr>
        <p:spPr>
          <a:xfrm>
            <a:off x="609600" y="1676400"/>
            <a:ext cx="8001000" cy="3886200"/>
          </a:xfrm>
        </p:spPr>
        <p:txBody>
          <a:bodyPr/>
          <a:lstStyle/>
          <a:p>
            <a:pPr marL="0" indent="0">
              <a:buNone/>
            </a:pPr>
            <a:r>
              <a:rPr lang="en-US" sz="3000" dirty="0"/>
              <a:t>You have received the investigation report regarding the allegation that Respondent (teacher) sexually harassed Complainant (student). In it, you learn that when the Respondent allegedly touched the Complainant, there was an assistant teacher present, and the investigator interviewed that witness. The notes from that interview state as follows:</a:t>
            </a:r>
          </a:p>
        </p:txBody>
      </p:sp>
    </p:spTree>
    <p:extLst>
      <p:ext uri="{BB962C8B-B14F-4D97-AF65-F5344CB8AC3E}">
        <p14:creationId xmlns:p14="http://schemas.microsoft.com/office/powerpoint/2010/main" val="39153489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8D9D659-9EBE-46EF-BD60-A43271ED83D7}"/>
              </a:ext>
            </a:extLst>
          </p:cNvPr>
          <p:cNvSpPr>
            <a:spLocks noGrp="1" noChangeArrowheads="1"/>
          </p:cNvSpPr>
          <p:nvPr>
            <p:ph type="title"/>
          </p:nvPr>
        </p:nvSpPr>
        <p:spPr>
          <a:xfrm>
            <a:off x="685800" y="533400"/>
            <a:ext cx="7772400" cy="884238"/>
          </a:xfrm>
        </p:spPr>
        <p:txBody>
          <a:bodyPr wrap="square" anchor="ctr">
            <a:normAutofit/>
          </a:bodyPr>
          <a:lstStyle/>
          <a:p>
            <a:r>
              <a:rPr lang="en-US" altLang="en-US" b="1" dirty="0"/>
              <a:t>Disclaimer</a:t>
            </a:r>
          </a:p>
        </p:txBody>
      </p:sp>
      <p:sp>
        <p:nvSpPr>
          <p:cNvPr id="5123" name="Content Placeholder 2">
            <a:extLst>
              <a:ext uri="{FF2B5EF4-FFF2-40B4-BE49-F238E27FC236}">
                <a16:creationId xmlns:a16="http://schemas.microsoft.com/office/drawing/2014/main" id="{EEDF6450-7077-4484-A02B-A8E5B5315181}"/>
              </a:ext>
            </a:extLst>
          </p:cNvPr>
          <p:cNvSpPr>
            <a:spLocks noGrp="1" noChangeArrowheads="1"/>
          </p:cNvSpPr>
          <p:nvPr>
            <p:ph sz="quarter" idx="13"/>
          </p:nvPr>
        </p:nvSpPr>
        <p:spPr>
          <a:xfrm>
            <a:off x="685330" y="1905001"/>
            <a:ext cx="7925270" cy="3886200"/>
          </a:xfrm>
        </p:spPr>
        <p:txBody>
          <a:bodyPr wrap="square" anchor="t">
            <a:normAutofit/>
          </a:bodyPr>
          <a:lstStyle/>
          <a:p>
            <a:pPr marL="0" indent="0">
              <a:buFontTx/>
              <a:buNone/>
            </a:pPr>
            <a:endParaRPr lang="en-US" altLang="en-US" dirty="0"/>
          </a:p>
          <a:p>
            <a:pPr marL="0" indent="0" algn="just">
              <a:buFontTx/>
              <a:buNone/>
            </a:pPr>
            <a:r>
              <a:rPr lang="en-US" altLang="en-US" dirty="0"/>
              <a:t>The information provided in this document is for informative purposes only and should not be used in place of legal advice. </a:t>
            </a:r>
          </a:p>
          <a:p>
            <a:pPr marL="0" indent="0">
              <a:buFontTx/>
              <a:buNone/>
            </a:pPr>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C48E-F92C-0614-8756-FAF7964B16F5}"/>
              </a:ext>
            </a:extLst>
          </p:cNvPr>
          <p:cNvSpPr>
            <a:spLocks noGrp="1"/>
          </p:cNvSpPr>
          <p:nvPr>
            <p:ph type="title"/>
          </p:nvPr>
        </p:nvSpPr>
        <p:spPr>
          <a:xfrm>
            <a:off x="448749" y="533400"/>
            <a:ext cx="8542851" cy="551547"/>
          </a:xfrm>
        </p:spPr>
        <p:txBody>
          <a:bodyPr/>
          <a:lstStyle/>
          <a:p>
            <a:r>
              <a:rPr lang="en-US" sz="4000" b="1" dirty="0">
                <a:solidFill>
                  <a:srgbClr val="8E0000"/>
                </a:solidFill>
              </a:rPr>
              <a:t>Scenario # 1 (Decision Maker)</a:t>
            </a:r>
          </a:p>
        </p:txBody>
      </p:sp>
      <p:sp>
        <p:nvSpPr>
          <p:cNvPr id="3" name="Content Placeholder 2">
            <a:extLst>
              <a:ext uri="{FF2B5EF4-FFF2-40B4-BE49-F238E27FC236}">
                <a16:creationId xmlns:a16="http://schemas.microsoft.com/office/drawing/2014/main" id="{2B099568-E61D-D063-78E6-B67EA9D58A24}"/>
              </a:ext>
            </a:extLst>
          </p:cNvPr>
          <p:cNvSpPr>
            <a:spLocks noGrp="1"/>
          </p:cNvSpPr>
          <p:nvPr>
            <p:ph idx="1"/>
          </p:nvPr>
        </p:nvSpPr>
        <p:spPr>
          <a:xfrm>
            <a:off x="533400" y="1219200"/>
            <a:ext cx="8382000" cy="4160838"/>
          </a:xfrm>
        </p:spPr>
        <p:txBody>
          <a:bodyPr/>
          <a:lstStyle/>
          <a:p>
            <a:pPr marL="0" indent="0">
              <a:buNone/>
            </a:pPr>
            <a:r>
              <a:rPr lang="en-US" sz="2200" dirty="0"/>
              <a:t>Individual Interviewed: Staff A, Staff Witness</a:t>
            </a:r>
          </a:p>
          <a:p>
            <a:pPr marL="0" indent="0">
              <a:lnSpc>
                <a:spcPts val="2200"/>
              </a:lnSpc>
              <a:spcBef>
                <a:spcPts val="0"/>
              </a:spcBef>
              <a:buNone/>
            </a:pPr>
            <a:endParaRPr lang="en-US" sz="2400" dirty="0"/>
          </a:p>
          <a:p>
            <a:pPr marL="0" indent="0">
              <a:buNone/>
            </a:pPr>
            <a:r>
              <a:rPr lang="en-US" sz="2200" dirty="0"/>
              <a:t>Date of Interview: September 30, 2022</a:t>
            </a:r>
          </a:p>
          <a:p>
            <a:pPr marL="0" indent="0">
              <a:lnSpc>
                <a:spcPts val="2200"/>
              </a:lnSpc>
              <a:spcBef>
                <a:spcPts val="0"/>
              </a:spcBef>
              <a:buNone/>
            </a:pPr>
            <a:endParaRPr lang="en-US" sz="2200" dirty="0"/>
          </a:p>
          <a:p>
            <a:pPr marL="0" indent="0">
              <a:buNone/>
            </a:pPr>
            <a:r>
              <a:rPr lang="en-US" sz="2200" dirty="0"/>
              <a:t>Time and Total Length of Interview: Start at 9:25 am, ended at 9:30am</a:t>
            </a:r>
          </a:p>
          <a:p>
            <a:pPr marL="0" indent="0">
              <a:lnSpc>
                <a:spcPts val="2200"/>
              </a:lnSpc>
              <a:buNone/>
            </a:pPr>
            <a:endParaRPr lang="en-US" sz="2200" dirty="0"/>
          </a:p>
          <a:p>
            <a:pPr marL="0" indent="0">
              <a:buNone/>
            </a:pPr>
            <a:r>
              <a:rPr lang="en-US" sz="2200" dirty="0"/>
              <a:t>Question 1: Can you recall Respondent touching Complainant on the back or shoulder while reviewing her classwork on September 2, 2022, during first period ELA? </a:t>
            </a:r>
          </a:p>
          <a:p>
            <a:pPr marL="0" indent="0">
              <a:lnSpc>
                <a:spcPts val="2200"/>
              </a:lnSpc>
              <a:spcBef>
                <a:spcPts val="0"/>
              </a:spcBef>
              <a:buNone/>
            </a:pPr>
            <a:endParaRPr lang="en-US" sz="2200" dirty="0"/>
          </a:p>
          <a:p>
            <a:pPr marL="0" indent="0">
              <a:spcBef>
                <a:spcPts val="0"/>
              </a:spcBef>
              <a:buNone/>
            </a:pPr>
            <a:r>
              <a:rPr lang="en-US" sz="2200" dirty="0"/>
              <a:t>Response: I don’t recall seeing him touch her back. I do recall he stood over her desk and spent more time with her than any other students, but his back was to me. </a:t>
            </a:r>
          </a:p>
        </p:txBody>
      </p:sp>
      <p:sp>
        <p:nvSpPr>
          <p:cNvPr id="4" name="TextBox 3">
            <a:extLst>
              <a:ext uri="{FF2B5EF4-FFF2-40B4-BE49-F238E27FC236}">
                <a16:creationId xmlns:a16="http://schemas.microsoft.com/office/drawing/2014/main" id="{377DD479-F6EA-E4EF-2A0A-0D3C17CB65B9}"/>
              </a:ext>
            </a:extLst>
          </p:cNvPr>
          <p:cNvSpPr txBox="1"/>
          <p:nvPr/>
        </p:nvSpPr>
        <p:spPr>
          <a:xfrm>
            <a:off x="6172200" y="1524000"/>
            <a:ext cx="2743200" cy="400110"/>
          </a:xfrm>
          <a:prstGeom prst="rect">
            <a:avLst/>
          </a:prstGeom>
          <a:solidFill>
            <a:schemeClr val="accent6"/>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Any problems here?</a:t>
            </a:r>
          </a:p>
        </p:txBody>
      </p:sp>
      <p:sp>
        <p:nvSpPr>
          <p:cNvPr id="5" name="TextBox 4">
            <a:extLst>
              <a:ext uri="{FF2B5EF4-FFF2-40B4-BE49-F238E27FC236}">
                <a16:creationId xmlns:a16="http://schemas.microsoft.com/office/drawing/2014/main" id="{EB17BC92-ACC6-1506-6C54-BD50471A5E6E}"/>
              </a:ext>
            </a:extLst>
          </p:cNvPr>
          <p:cNvSpPr txBox="1"/>
          <p:nvPr/>
        </p:nvSpPr>
        <p:spPr>
          <a:xfrm>
            <a:off x="1828800" y="3048000"/>
            <a:ext cx="4191000" cy="400110"/>
          </a:xfrm>
          <a:prstGeom prst="rect">
            <a:avLst/>
          </a:prstGeom>
          <a:solidFill>
            <a:schemeClr val="accent6"/>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Length of interview</a:t>
            </a:r>
          </a:p>
        </p:txBody>
      </p:sp>
      <p:sp>
        <p:nvSpPr>
          <p:cNvPr id="6" name="TextBox 5">
            <a:extLst>
              <a:ext uri="{FF2B5EF4-FFF2-40B4-BE49-F238E27FC236}">
                <a16:creationId xmlns:a16="http://schemas.microsoft.com/office/drawing/2014/main" id="{C0A90880-9CC8-3057-4A2F-2B1AA8F5C286}"/>
              </a:ext>
            </a:extLst>
          </p:cNvPr>
          <p:cNvSpPr txBox="1"/>
          <p:nvPr/>
        </p:nvSpPr>
        <p:spPr>
          <a:xfrm>
            <a:off x="4724400" y="4419600"/>
            <a:ext cx="3886200" cy="400110"/>
          </a:xfrm>
          <a:prstGeom prst="rect">
            <a:avLst/>
          </a:prstGeom>
          <a:solidFill>
            <a:schemeClr val="accent6"/>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Began with Closed Question</a:t>
            </a:r>
          </a:p>
        </p:txBody>
      </p:sp>
      <p:sp>
        <p:nvSpPr>
          <p:cNvPr id="7" name="TextBox 6">
            <a:extLst>
              <a:ext uri="{FF2B5EF4-FFF2-40B4-BE49-F238E27FC236}">
                <a16:creationId xmlns:a16="http://schemas.microsoft.com/office/drawing/2014/main" id="{4CCEDD28-2BF4-9A59-C1F2-32E4A8A01AAC}"/>
              </a:ext>
            </a:extLst>
          </p:cNvPr>
          <p:cNvSpPr txBox="1"/>
          <p:nvPr/>
        </p:nvSpPr>
        <p:spPr>
          <a:xfrm>
            <a:off x="448749" y="6170274"/>
            <a:ext cx="8542852" cy="400110"/>
          </a:xfrm>
          <a:prstGeom prst="rect">
            <a:avLst/>
          </a:prstGeom>
          <a:solidFill>
            <a:schemeClr val="accent6"/>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Let’s see if your investigator followed up with additional questions…</a:t>
            </a:r>
          </a:p>
        </p:txBody>
      </p:sp>
    </p:spTree>
    <p:extLst>
      <p:ext uri="{BB962C8B-B14F-4D97-AF65-F5344CB8AC3E}">
        <p14:creationId xmlns:p14="http://schemas.microsoft.com/office/powerpoint/2010/main" val="26707438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C48E-F92C-0614-8756-FAF7964B16F5}"/>
              </a:ext>
            </a:extLst>
          </p:cNvPr>
          <p:cNvSpPr>
            <a:spLocks noGrp="1"/>
          </p:cNvSpPr>
          <p:nvPr>
            <p:ph type="title"/>
          </p:nvPr>
        </p:nvSpPr>
        <p:spPr>
          <a:xfrm>
            <a:off x="685800" y="533400"/>
            <a:ext cx="8158406" cy="609600"/>
          </a:xfrm>
        </p:spPr>
        <p:txBody>
          <a:bodyPr/>
          <a:lstStyle/>
          <a:p>
            <a:r>
              <a:rPr lang="en-US" sz="4000" b="1" dirty="0">
                <a:solidFill>
                  <a:srgbClr val="8E0000"/>
                </a:solidFill>
              </a:rPr>
              <a:t>Scenario # 1 (Decision Maker)</a:t>
            </a:r>
          </a:p>
        </p:txBody>
      </p:sp>
      <p:sp>
        <p:nvSpPr>
          <p:cNvPr id="3" name="Content Placeholder 2">
            <a:extLst>
              <a:ext uri="{FF2B5EF4-FFF2-40B4-BE49-F238E27FC236}">
                <a16:creationId xmlns:a16="http://schemas.microsoft.com/office/drawing/2014/main" id="{2B099568-E61D-D063-78E6-B67EA9D58A24}"/>
              </a:ext>
            </a:extLst>
          </p:cNvPr>
          <p:cNvSpPr>
            <a:spLocks noGrp="1"/>
          </p:cNvSpPr>
          <p:nvPr>
            <p:ph idx="1"/>
          </p:nvPr>
        </p:nvSpPr>
        <p:spPr>
          <a:xfrm>
            <a:off x="533400" y="1447800"/>
            <a:ext cx="8133824" cy="3932238"/>
          </a:xfrm>
        </p:spPr>
        <p:txBody>
          <a:bodyPr/>
          <a:lstStyle/>
          <a:p>
            <a:pPr marL="0" indent="0">
              <a:spcBef>
                <a:spcPts val="0"/>
              </a:spcBef>
              <a:buNone/>
            </a:pPr>
            <a:r>
              <a:rPr lang="en-US" sz="2200" dirty="0"/>
              <a:t>Question 2: Did Student B say anything to you on September 2, 2022, that indicated she felt uncomfortable or that the ELA teacher had touched her in an inappropriate manner?</a:t>
            </a:r>
          </a:p>
          <a:p>
            <a:pPr marL="0" indent="0">
              <a:buNone/>
            </a:pPr>
            <a:endParaRPr lang="en-US" sz="2200" dirty="0"/>
          </a:p>
          <a:p>
            <a:pPr marL="0" indent="0">
              <a:spcBef>
                <a:spcPts val="0"/>
              </a:spcBef>
              <a:buNone/>
            </a:pPr>
            <a:r>
              <a:rPr lang="en-US" sz="2200" dirty="0"/>
              <a:t>Response: She did not talk to me that day. I had a follow up conversation with her but not about the incident on September 2, 2022. She does come through the office and sees Staff B occasionally. (Note: Staff B was not interviewed)</a:t>
            </a:r>
          </a:p>
          <a:p>
            <a:pPr marL="0" indent="0">
              <a:spcBef>
                <a:spcPts val="0"/>
              </a:spcBef>
              <a:buNone/>
            </a:pPr>
            <a:endParaRPr lang="en-US" sz="2200" dirty="0"/>
          </a:p>
          <a:p>
            <a:pPr marL="0" indent="0">
              <a:spcBef>
                <a:spcPts val="1200"/>
              </a:spcBef>
              <a:buNone/>
            </a:pPr>
            <a:r>
              <a:rPr lang="en-US" sz="2200" dirty="0"/>
              <a:t>Interviewer Observation: Staff A was confident and calm when discussing this issue.</a:t>
            </a:r>
          </a:p>
          <a:p>
            <a:pPr marL="0" indent="0">
              <a:buNone/>
            </a:pPr>
            <a:endParaRPr lang="en-US" sz="2500" dirty="0"/>
          </a:p>
        </p:txBody>
      </p:sp>
      <p:sp>
        <p:nvSpPr>
          <p:cNvPr id="4" name="TextBox 3">
            <a:extLst>
              <a:ext uri="{FF2B5EF4-FFF2-40B4-BE49-F238E27FC236}">
                <a16:creationId xmlns:a16="http://schemas.microsoft.com/office/drawing/2014/main" id="{C72C8A92-C774-749E-4B12-5311226C77A4}"/>
              </a:ext>
            </a:extLst>
          </p:cNvPr>
          <p:cNvSpPr txBox="1"/>
          <p:nvPr/>
        </p:nvSpPr>
        <p:spPr>
          <a:xfrm>
            <a:off x="3200400" y="2514600"/>
            <a:ext cx="2438400" cy="369332"/>
          </a:xfrm>
          <a:prstGeom prst="rect">
            <a:avLst/>
          </a:prstGeom>
          <a:solidFill>
            <a:schemeClr val="accent6"/>
          </a:solidFill>
        </p:spPr>
        <p:txBody>
          <a:bodyPr wrap="square" rtlCol="0">
            <a:spAutoFit/>
          </a:bodyPr>
          <a:lstStyle/>
          <a:p>
            <a:r>
              <a:rPr lang="en-US" dirty="0">
                <a:solidFill>
                  <a:schemeClr val="bg1"/>
                </a:solidFill>
              </a:rPr>
              <a:t>What’s the problem?</a:t>
            </a:r>
          </a:p>
        </p:txBody>
      </p:sp>
      <p:sp>
        <p:nvSpPr>
          <p:cNvPr id="7" name="TextBox 6">
            <a:extLst>
              <a:ext uri="{FF2B5EF4-FFF2-40B4-BE49-F238E27FC236}">
                <a16:creationId xmlns:a16="http://schemas.microsoft.com/office/drawing/2014/main" id="{828F4680-9E33-E030-7C95-B2BA0D643B1F}"/>
              </a:ext>
            </a:extLst>
          </p:cNvPr>
          <p:cNvSpPr txBox="1"/>
          <p:nvPr/>
        </p:nvSpPr>
        <p:spPr>
          <a:xfrm>
            <a:off x="3429000" y="4267200"/>
            <a:ext cx="5238224" cy="369332"/>
          </a:xfrm>
          <a:prstGeom prst="rect">
            <a:avLst/>
          </a:prstGeom>
          <a:solidFill>
            <a:schemeClr val="accent6"/>
          </a:solidFill>
        </p:spPr>
        <p:txBody>
          <a:bodyPr wrap="square" rtlCol="0">
            <a:spAutoFit/>
          </a:bodyPr>
          <a:lstStyle/>
          <a:p>
            <a:r>
              <a:rPr lang="en-US" dirty="0">
                <a:solidFill>
                  <a:schemeClr val="bg1"/>
                </a:solidFill>
              </a:rPr>
              <a:t>Witness clearly had more information to share</a:t>
            </a:r>
          </a:p>
        </p:txBody>
      </p:sp>
      <p:sp>
        <p:nvSpPr>
          <p:cNvPr id="9" name="TextBox 8">
            <a:extLst>
              <a:ext uri="{FF2B5EF4-FFF2-40B4-BE49-F238E27FC236}">
                <a16:creationId xmlns:a16="http://schemas.microsoft.com/office/drawing/2014/main" id="{2A6F7EC5-49FD-1DC4-FE19-462A3AA1F0CC}"/>
              </a:ext>
            </a:extLst>
          </p:cNvPr>
          <p:cNvSpPr txBox="1"/>
          <p:nvPr/>
        </p:nvSpPr>
        <p:spPr>
          <a:xfrm>
            <a:off x="710382" y="5591321"/>
            <a:ext cx="6604818" cy="369332"/>
          </a:xfrm>
          <a:prstGeom prst="rect">
            <a:avLst/>
          </a:prstGeom>
          <a:solidFill>
            <a:schemeClr val="accent6"/>
          </a:solidFill>
        </p:spPr>
        <p:txBody>
          <a:bodyPr wrap="square" rtlCol="0">
            <a:spAutoFit/>
          </a:bodyPr>
          <a:lstStyle/>
          <a:p>
            <a:r>
              <a:rPr lang="en-US" dirty="0">
                <a:solidFill>
                  <a:schemeClr val="bg1"/>
                </a:solidFill>
              </a:rPr>
              <a:t>Another potential witness was named, but not interviewed</a:t>
            </a:r>
          </a:p>
        </p:txBody>
      </p:sp>
      <p:pic>
        <p:nvPicPr>
          <p:cNvPr id="6" name="Picture 5">
            <a:extLst>
              <a:ext uri="{FF2B5EF4-FFF2-40B4-BE49-F238E27FC236}">
                <a16:creationId xmlns:a16="http://schemas.microsoft.com/office/drawing/2014/main" id="{298BC48E-6816-D7A9-6BBC-202C38BB12E8}"/>
              </a:ext>
            </a:extLst>
          </p:cNvPr>
          <p:cNvPicPr>
            <a:picLocks noChangeAspect="1"/>
          </p:cNvPicPr>
          <p:nvPr/>
        </p:nvPicPr>
        <p:blipFill>
          <a:blip r:embed="rId2"/>
          <a:stretch>
            <a:fillRect/>
          </a:stretch>
        </p:blipFill>
        <p:spPr>
          <a:xfrm>
            <a:off x="609600" y="4267200"/>
            <a:ext cx="2369294" cy="493819"/>
          </a:xfrm>
          <a:prstGeom prst="rect">
            <a:avLst/>
          </a:prstGeom>
        </p:spPr>
      </p:pic>
    </p:spTree>
    <p:extLst>
      <p:ext uri="{BB962C8B-B14F-4D97-AF65-F5344CB8AC3E}">
        <p14:creationId xmlns:p14="http://schemas.microsoft.com/office/powerpoint/2010/main" val="36107154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A19D1-BF96-3C56-7532-37DCCC6AECEC}"/>
              </a:ext>
            </a:extLst>
          </p:cNvPr>
          <p:cNvSpPr>
            <a:spLocks noGrp="1"/>
          </p:cNvSpPr>
          <p:nvPr>
            <p:ph type="title"/>
          </p:nvPr>
        </p:nvSpPr>
        <p:spPr>
          <a:xfrm>
            <a:off x="457200" y="533400"/>
            <a:ext cx="8534400" cy="762000"/>
          </a:xfrm>
        </p:spPr>
        <p:txBody>
          <a:bodyPr/>
          <a:lstStyle/>
          <a:p>
            <a:r>
              <a:rPr lang="en-US" sz="4000" b="1" dirty="0">
                <a:solidFill>
                  <a:srgbClr val="8E0000"/>
                </a:solidFill>
              </a:rPr>
              <a:t>Scenario #1 (Decision Maker)</a:t>
            </a:r>
          </a:p>
        </p:txBody>
      </p:sp>
      <p:sp>
        <p:nvSpPr>
          <p:cNvPr id="3" name="Content Placeholder 2">
            <a:extLst>
              <a:ext uri="{FF2B5EF4-FFF2-40B4-BE49-F238E27FC236}">
                <a16:creationId xmlns:a16="http://schemas.microsoft.com/office/drawing/2014/main" id="{B08D609F-7CEC-02AA-A298-6D3836376505}"/>
              </a:ext>
            </a:extLst>
          </p:cNvPr>
          <p:cNvSpPr>
            <a:spLocks noGrp="1"/>
          </p:cNvSpPr>
          <p:nvPr>
            <p:ph idx="1"/>
          </p:nvPr>
        </p:nvSpPr>
        <p:spPr>
          <a:xfrm>
            <a:off x="685800" y="1676400"/>
            <a:ext cx="7924800" cy="3886200"/>
          </a:xfrm>
        </p:spPr>
        <p:txBody>
          <a:bodyPr/>
          <a:lstStyle/>
          <a:p>
            <a:r>
              <a:rPr lang="en-US" sz="3000" dirty="0"/>
              <a:t>How do you make your decision without this information?</a:t>
            </a:r>
          </a:p>
          <a:p>
            <a:r>
              <a:rPr lang="en-US" sz="3000" dirty="0"/>
              <a:t>Can you make a decision without this information?</a:t>
            </a:r>
          </a:p>
          <a:p>
            <a:r>
              <a:rPr lang="en-US" sz="3000" dirty="0"/>
              <a:t>Issue findings or request additional information</a:t>
            </a:r>
          </a:p>
          <a:p>
            <a:r>
              <a:rPr lang="en-US" sz="3000" dirty="0"/>
              <a:t>Discuss with Title IX Coordinator (may need to request Investigator to re-interview)</a:t>
            </a:r>
          </a:p>
          <a:p>
            <a:endParaRPr lang="en-US" sz="2800" dirty="0"/>
          </a:p>
        </p:txBody>
      </p:sp>
    </p:spTree>
    <p:extLst>
      <p:ext uri="{BB962C8B-B14F-4D97-AF65-F5344CB8AC3E}">
        <p14:creationId xmlns:p14="http://schemas.microsoft.com/office/powerpoint/2010/main" val="1822013906"/>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0A23F-B48D-B432-7A87-EE5ADB09D669}"/>
              </a:ext>
            </a:extLst>
          </p:cNvPr>
          <p:cNvSpPr>
            <a:spLocks noGrp="1"/>
          </p:cNvSpPr>
          <p:nvPr>
            <p:ph type="title"/>
          </p:nvPr>
        </p:nvSpPr>
        <p:spPr>
          <a:xfrm>
            <a:off x="685800" y="304800"/>
            <a:ext cx="8229600" cy="838200"/>
          </a:xfrm>
        </p:spPr>
        <p:txBody>
          <a:bodyPr/>
          <a:lstStyle/>
          <a:p>
            <a:r>
              <a:rPr lang="en-US" sz="4000" b="1" dirty="0">
                <a:solidFill>
                  <a:srgbClr val="8E0000"/>
                </a:solidFill>
              </a:rPr>
              <a:t>Scenario #2 (Decision Maker)	</a:t>
            </a:r>
          </a:p>
        </p:txBody>
      </p:sp>
      <p:sp>
        <p:nvSpPr>
          <p:cNvPr id="3" name="Content Placeholder 2">
            <a:extLst>
              <a:ext uri="{FF2B5EF4-FFF2-40B4-BE49-F238E27FC236}">
                <a16:creationId xmlns:a16="http://schemas.microsoft.com/office/drawing/2014/main" id="{9915DE1B-E075-A17D-EB92-A4387DFE6FBF}"/>
              </a:ext>
            </a:extLst>
          </p:cNvPr>
          <p:cNvSpPr>
            <a:spLocks noGrp="1"/>
          </p:cNvSpPr>
          <p:nvPr>
            <p:ph idx="1"/>
          </p:nvPr>
        </p:nvSpPr>
        <p:spPr>
          <a:xfrm>
            <a:off x="685800" y="1447800"/>
            <a:ext cx="8001000" cy="4800600"/>
          </a:xfrm>
        </p:spPr>
        <p:txBody>
          <a:bodyPr/>
          <a:lstStyle/>
          <a:p>
            <a:r>
              <a:rPr lang="en-US" sz="3000" dirty="0"/>
              <a:t>A teacher witnesses Student A smack Student B on the buttocks during recess.</a:t>
            </a:r>
          </a:p>
          <a:p>
            <a:r>
              <a:rPr lang="en-US" sz="3000" dirty="0"/>
              <a:t>The teacher sends Student A to the principal’s office and calls over Student B to talk to him. </a:t>
            </a:r>
          </a:p>
          <a:p>
            <a:r>
              <a:rPr lang="en-US" sz="3000" dirty="0"/>
              <a:t>Student B is embarrassed and doesn’t want to talk about it. </a:t>
            </a:r>
          </a:p>
          <a:p>
            <a:r>
              <a:rPr lang="en-US" sz="3000" dirty="0"/>
              <a:t>The principal calls home to tell both students’ parents about the incident. </a:t>
            </a:r>
          </a:p>
        </p:txBody>
      </p:sp>
    </p:spTree>
    <p:extLst>
      <p:ext uri="{BB962C8B-B14F-4D97-AF65-F5344CB8AC3E}">
        <p14:creationId xmlns:p14="http://schemas.microsoft.com/office/powerpoint/2010/main" val="4069842624"/>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04F10-7BFD-5E00-EEDE-44A9AC1403E9}"/>
              </a:ext>
            </a:extLst>
          </p:cNvPr>
          <p:cNvSpPr>
            <a:spLocks noGrp="1"/>
          </p:cNvSpPr>
          <p:nvPr>
            <p:ph type="title"/>
          </p:nvPr>
        </p:nvSpPr>
        <p:spPr>
          <a:xfrm>
            <a:off x="685800" y="533400"/>
            <a:ext cx="8001000" cy="762000"/>
          </a:xfrm>
        </p:spPr>
        <p:txBody>
          <a:bodyPr/>
          <a:lstStyle/>
          <a:p>
            <a:r>
              <a:rPr lang="en-US" sz="4000" b="1" dirty="0">
                <a:solidFill>
                  <a:srgbClr val="8E0000"/>
                </a:solidFill>
              </a:rPr>
              <a:t>Scenario #2 continued</a:t>
            </a:r>
          </a:p>
        </p:txBody>
      </p:sp>
      <p:sp>
        <p:nvSpPr>
          <p:cNvPr id="3" name="Content Placeholder 2">
            <a:extLst>
              <a:ext uri="{FF2B5EF4-FFF2-40B4-BE49-F238E27FC236}">
                <a16:creationId xmlns:a16="http://schemas.microsoft.com/office/drawing/2014/main" id="{7598F9D1-D85B-C9B1-FB6C-C545A916C011}"/>
              </a:ext>
            </a:extLst>
          </p:cNvPr>
          <p:cNvSpPr>
            <a:spLocks noGrp="1"/>
          </p:cNvSpPr>
          <p:nvPr>
            <p:ph idx="1"/>
          </p:nvPr>
        </p:nvSpPr>
        <p:spPr>
          <a:xfrm>
            <a:off x="685800" y="1676400"/>
            <a:ext cx="8001000" cy="3886200"/>
          </a:xfrm>
        </p:spPr>
        <p:txBody>
          <a:bodyPr/>
          <a:lstStyle/>
          <a:p>
            <a:r>
              <a:rPr lang="en-US" dirty="0"/>
              <a:t>The following morning, the principal gets a call from Student B’s parent who tells her that her child reported that Student A hit the child on the buttocks several times before the incident observed by the teacher and that Student A also stated on several occasions, “I am going to rape you.”</a:t>
            </a:r>
          </a:p>
        </p:txBody>
      </p:sp>
    </p:spTree>
    <p:extLst>
      <p:ext uri="{BB962C8B-B14F-4D97-AF65-F5344CB8AC3E}">
        <p14:creationId xmlns:p14="http://schemas.microsoft.com/office/powerpoint/2010/main" val="3532881808"/>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A24CA-5AF5-7054-D3C3-489B50626CA8}"/>
              </a:ext>
            </a:extLst>
          </p:cNvPr>
          <p:cNvSpPr>
            <a:spLocks noGrp="1"/>
          </p:cNvSpPr>
          <p:nvPr>
            <p:ph type="title"/>
          </p:nvPr>
        </p:nvSpPr>
        <p:spPr>
          <a:xfrm>
            <a:off x="685800" y="533401"/>
            <a:ext cx="8077200" cy="362196"/>
          </a:xfrm>
        </p:spPr>
        <p:txBody>
          <a:bodyPr/>
          <a:lstStyle/>
          <a:p>
            <a:r>
              <a:rPr lang="en-US" sz="4000" b="1" dirty="0">
                <a:solidFill>
                  <a:srgbClr val="8E0000"/>
                </a:solidFill>
              </a:rPr>
              <a:t>Scenario #2 (Decision Maker)</a:t>
            </a:r>
          </a:p>
        </p:txBody>
      </p:sp>
      <p:sp>
        <p:nvSpPr>
          <p:cNvPr id="3" name="Content Placeholder 2">
            <a:extLst>
              <a:ext uri="{FF2B5EF4-FFF2-40B4-BE49-F238E27FC236}">
                <a16:creationId xmlns:a16="http://schemas.microsoft.com/office/drawing/2014/main" id="{7F10C725-5B4B-6CC5-60E3-328A3855FE9A}"/>
              </a:ext>
            </a:extLst>
          </p:cNvPr>
          <p:cNvSpPr>
            <a:spLocks noGrp="1"/>
          </p:cNvSpPr>
          <p:nvPr>
            <p:ph idx="1"/>
          </p:nvPr>
        </p:nvSpPr>
        <p:spPr>
          <a:xfrm>
            <a:off x="619772" y="1119188"/>
            <a:ext cx="8143228" cy="4443413"/>
          </a:xfrm>
        </p:spPr>
        <p:txBody>
          <a:bodyPr/>
          <a:lstStyle/>
          <a:p>
            <a:pPr marL="0" indent="0" algn="just">
              <a:buNone/>
            </a:pPr>
            <a:r>
              <a:rPr lang="en-US" sz="2100" dirty="0"/>
              <a:t>You receive an investigator report on a Title IX matter where the kindergarten Respondent has been smacking the buttocks of the kindergarten Complainant  and stating, “I am going to rape you.” The Complainant stated in his interview that he has been doing well in school and wasn’t scared to come to school, but his mother stated at the end of his interview that he has been wetting the bed since this conduct began. In the Respondent’s interview, the investigator noted that the Respondent thought the word “rape” meant “to fight,” and when the investigator followed up with the Complainant, he also reported not knowing what the word meant, but stated, “I knew it was mean, and I thought it might hurt.”</a:t>
            </a:r>
          </a:p>
        </p:txBody>
      </p:sp>
      <p:sp>
        <p:nvSpPr>
          <p:cNvPr id="4" name="TextBox 3">
            <a:extLst>
              <a:ext uri="{FF2B5EF4-FFF2-40B4-BE49-F238E27FC236}">
                <a16:creationId xmlns:a16="http://schemas.microsoft.com/office/drawing/2014/main" id="{E3159911-9952-3FC2-F631-EE8E3F651E10}"/>
              </a:ext>
            </a:extLst>
          </p:cNvPr>
          <p:cNvSpPr txBox="1"/>
          <p:nvPr/>
        </p:nvSpPr>
        <p:spPr>
          <a:xfrm>
            <a:off x="685800" y="5247785"/>
            <a:ext cx="7838428" cy="369332"/>
          </a:xfrm>
          <a:prstGeom prst="rect">
            <a:avLst/>
          </a:prstGeom>
          <a:solidFill>
            <a:schemeClr val="accent6"/>
          </a:solidFill>
        </p:spPr>
        <p:txBody>
          <a:bodyPr wrap="none" rtlCol="0">
            <a:spAutoFit/>
          </a:bodyPr>
          <a:lstStyle/>
          <a:p>
            <a:r>
              <a:rPr lang="en-US" dirty="0">
                <a:solidFill>
                  <a:schemeClr val="bg1"/>
                </a:solidFill>
              </a:rPr>
              <a:t>Is the Respondent’s understanding of the word “rape” relevant? Why?</a:t>
            </a:r>
          </a:p>
        </p:txBody>
      </p:sp>
      <p:sp>
        <p:nvSpPr>
          <p:cNvPr id="6" name="TextBox 5">
            <a:extLst>
              <a:ext uri="{FF2B5EF4-FFF2-40B4-BE49-F238E27FC236}">
                <a16:creationId xmlns:a16="http://schemas.microsoft.com/office/drawing/2014/main" id="{ECD9EB17-4BFF-8807-A119-EA7908F6BC46}"/>
              </a:ext>
            </a:extLst>
          </p:cNvPr>
          <p:cNvSpPr txBox="1"/>
          <p:nvPr/>
        </p:nvSpPr>
        <p:spPr>
          <a:xfrm>
            <a:off x="1023598" y="5729849"/>
            <a:ext cx="7391399" cy="369332"/>
          </a:xfrm>
          <a:prstGeom prst="rect">
            <a:avLst/>
          </a:prstGeom>
          <a:solidFill>
            <a:schemeClr val="accent6"/>
          </a:solidFill>
        </p:spPr>
        <p:txBody>
          <a:bodyPr wrap="square" rtlCol="0">
            <a:spAutoFit/>
          </a:bodyPr>
          <a:lstStyle/>
          <a:p>
            <a:r>
              <a:rPr lang="en-US" dirty="0">
                <a:solidFill>
                  <a:schemeClr val="bg1"/>
                </a:solidFill>
              </a:rPr>
              <a:t>Is the Complainant’s  understanding of the word relevant? Why?</a:t>
            </a:r>
          </a:p>
        </p:txBody>
      </p:sp>
      <p:pic>
        <p:nvPicPr>
          <p:cNvPr id="12" name="Picture 11">
            <a:extLst>
              <a:ext uri="{FF2B5EF4-FFF2-40B4-BE49-F238E27FC236}">
                <a16:creationId xmlns:a16="http://schemas.microsoft.com/office/drawing/2014/main" id="{EE3DF583-88C3-EC3B-F94F-B6FA46A2036F}"/>
              </a:ext>
            </a:extLst>
          </p:cNvPr>
          <p:cNvPicPr>
            <a:picLocks noChangeAspect="1"/>
          </p:cNvPicPr>
          <p:nvPr/>
        </p:nvPicPr>
        <p:blipFill>
          <a:blip r:embed="rId2"/>
          <a:stretch>
            <a:fillRect/>
          </a:stretch>
        </p:blipFill>
        <p:spPr>
          <a:xfrm>
            <a:off x="4719298" y="4754115"/>
            <a:ext cx="4191000" cy="505331"/>
          </a:xfrm>
          <a:prstGeom prst="rect">
            <a:avLst/>
          </a:prstGeom>
        </p:spPr>
      </p:pic>
      <p:pic>
        <p:nvPicPr>
          <p:cNvPr id="13" name="Picture 12">
            <a:extLst>
              <a:ext uri="{FF2B5EF4-FFF2-40B4-BE49-F238E27FC236}">
                <a16:creationId xmlns:a16="http://schemas.microsoft.com/office/drawing/2014/main" id="{3E7EC931-B43F-6AAF-7553-D7B415921399}"/>
              </a:ext>
            </a:extLst>
          </p:cNvPr>
          <p:cNvPicPr>
            <a:picLocks noChangeAspect="1"/>
          </p:cNvPicPr>
          <p:nvPr/>
        </p:nvPicPr>
        <p:blipFill>
          <a:blip r:embed="rId3"/>
          <a:stretch>
            <a:fillRect/>
          </a:stretch>
        </p:blipFill>
        <p:spPr>
          <a:xfrm>
            <a:off x="582073" y="4742454"/>
            <a:ext cx="3794760" cy="505331"/>
          </a:xfrm>
          <a:prstGeom prst="rect">
            <a:avLst/>
          </a:prstGeom>
        </p:spPr>
      </p:pic>
    </p:spTree>
    <p:extLst>
      <p:ext uri="{BB962C8B-B14F-4D97-AF65-F5344CB8AC3E}">
        <p14:creationId xmlns:p14="http://schemas.microsoft.com/office/powerpoint/2010/main" val="24339195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A24CA-5AF5-7054-D3C3-489B50626CA8}"/>
              </a:ext>
            </a:extLst>
          </p:cNvPr>
          <p:cNvSpPr>
            <a:spLocks noGrp="1"/>
          </p:cNvSpPr>
          <p:nvPr>
            <p:ph type="title"/>
          </p:nvPr>
        </p:nvSpPr>
        <p:spPr>
          <a:xfrm>
            <a:off x="685800" y="304800"/>
            <a:ext cx="8077200" cy="808038"/>
          </a:xfrm>
        </p:spPr>
        <p:txBody>
          <a:bodyPr/>
          <a:lstStyle/>
          <a:p>
            <a:r>
              <a:rPr lang="en-US" sz="4000" b="1" dirty="0">
                <a:solidFill>
                  <a:srgbClr val="8E0000"/>
                </a:solidFill>
              </a:rPr>
              <a:t>Scenario #3 (Decision Maker)</a:t>
            </a:r>
          </a:p>
        </p:txBody>
      </p:sp>
      <p:sp>
        <p:nvSpPr>
          <p:cNvPr id="3" name="Content Placeholder 2">
            <a:extLst>
              <a:ext uri="{FF2B5EF4-FFF2-40B4-BE49-F238E27FC236}">
                <a16:creationId xmlns:a16="http://schemas.microsoft.com/office/drawing/2014/main" id="{7F10C725-5B4B-6CC5-60E3-328A3855FE9A}"/>
              </a:ext>
            </a:extLst>
          </p:cNvPr>
          <p:cNvSpPr>
            <a:spLocks noGrp="1"/>
          </p:cNvSpPr>
          <p:nvPr>
            <p:ph idx="1"/>
          </p:nvPr>
        </p:nvSpPr>
        <p:spPr>
          <a:xfrm>
            <a:off x="685800" y="1447800"/>
            <a:ext cx="7886700" cy="3810000"/>
          </a:xfrm>
        </p:spPr>
        <p:txBody>
          <a:bodyPr/>
          <a:lstStyle/>
          <a:p>
            <a:pPr marL="0" indent="0" algn="just">
              <a:buNone/>
            </a:pPr>
            <a:r>
              <a:rPr lang="en-US" sz="3000" dirty="0"/>
              <a:t>You receive an investigator report on a Title IX matter where the kindergarten Respondent has been smacking the buttocks of the kindergarten Complainant  and stating, “I am going to rape you.” The Complainant stated in his interview that he has been doing well in school and wasn’t scared to come to school, but his mother stated at the end of his interview that he has been wetting the bed since this conduct began. </a:t>
            </a:r>
          </a:p>
        </p:txBody>
      </p:sp>
    </p:spTree>
    <p:extLst>
      <p:ext uri="{BB962C8B-B14F-4D97-AF65-F5344CB8AC3E}">
        <p14:creationId xmlns:p14="http://schemas.microsoft.com/office/powerpoint/2010/main" val="3372442895"/>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A24CA-5AF5-7054-D3C3-489B50626CA8}"/>
              </a:ext>
            </a:extLst>
          </p:cNvPr>
          <p:cNvSpPr>
            <a:spLocks noGrp="1"/>
          </p:cNvSpPr>
          <p:nvPr>
            <p:ph type="title"/>
          </p:nvPr>
        </p:nvSpPr>
        <p:spPr>
          <a:xfrm>
            <a:off x="685800" y="228600"/>
            <a:ext cx="8077200" cy="990600"/>
          </a:xfrm>
        </p:spPr>
        <p:txBody>
          <a:bodyPr/>
          <a:lstStyle/>
          <a:p>
            <a:r>
              <a:rPr lang="en-US" sz="4000" b="1" dirty="0">
                <a:solidFill>
                  <a:srgbClr val="8E0000"/>
                </a:solidFill>
              </a:rPr>
              <a:t>Scenario #3 (Decision Maker)</a:t>
            </a:r>
          </a:p>
        </p:txBody>
      </p:sp>
      <p:sp>
        <p:nvSpPr>
          <p:cNvPr id="3" name="Content Placeholder 2">
            <a:extLst>
              <a:ext uri="{FF2B5EF4-FFF2-40B4-BE49-F238E27FC236}">
                <a16:creationId xmlns:a16="http://schemas.microsoft.com/office/drawing/2014/main" id="{7F10C725-5B4B-6CC5-60E3-328A3855FE9A}"/>
              </a:ext>
            </a:extLst>
          </p:cNvPr>
          <p:cNvSpPr>
            <a:spLocks noGrp="1"/>
          </p:cNvSpPr>
          <p:nvPr>
            <p:ph idx="1"/>
          </p:nvPr>
        </p:nvSpPr>
        <p:spPr>
          <a:xfrm>
            <a:off x="685800" y="1524000"/>
            <a:ext cx="8077200" cy="3810000"/>
          </a:xfrm>
        </p:spPr>
        <p:txBody>
          <a:bodyPr/>
          <a:lstStyle/>
          <a:p>
            <a:pPr marL="0" indent="0">
              <a:buNone/>
            </a:pPr>
            <a:r>
              <a:rPr lang="en-US" dirty="0"/>
              <a:t>In the Respondent’s interview, the investigator noted that the Respondent thought the word “rape” meant “to fight,” and when the investigator followed up with the Complainant, he also reported not knowing what the word meant, but stated, “I knew it was mean, and I thought it might hurt.”</a:t>
            </a:r>
          </a:p>
        </p:txBody>
      </p:sp>
    </p:spTree>
    <p:extLst>
      <p:ext uri="{BB962C8B-B14F-4D97-AF65-F5344CB8AC3E}">
        <p14:creationId xmlns:p14="http://schemas.microsoft.com/office/powerpoint/2010/main" val="3158808975"/>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C48E-F92C-0614-8756-FAF7964B16F5}"/>
              </a:ext>
            </a:extLst>
          </p:cNvPr>
          <p:cNvSpPr>
            <a:spLocks noGrp="1"/>
          </p:cNvSpPr>
          <p:nvPr>
            <p:ph type="title"/>
          </p:nvPr>
        </p:nvSpPr>
        <p:spPr>
          <a:xfrm>
            <a:off x="457200" y="533400"/>
            <a:ext cx="8534400" cy="884238"/>
          </a:xfrm>
        </p:spPr>
        <p:txBody>
          <a:bodyPr/>
          <a:lstStyle/>
          <a:p>
            <a:r>
              <a:rPr lang="en-US" sz="4000" b="1" dirty="0">
                <a:solidFill>
                  <a:srgbClr val="8E0000"/>
                </a:solidFill>
              </a:rPr>
              <a:t>Scenario # 3 (Decision Maker)</a:t>
            </a:r>
          </a:p>
        </p:txBody>
      </p:sp>
      <p:sp>
        <p:nvSpPr>
          <p:cNvPr id="3" name="Content Placeholder 2">
            <a:extLst>
              <a:ext uri="{FF2B5EF4-FFF2-40B4-BE49-F238E27FC236}">
                <a16:creationId xmlns:a16="http://schemas.microsoft.com/office/drawing/2014/main" id="{2B099568-E61D-D063-78E6-B67EA9D58A24}"/>
              </a:ext>
            </a:extLst>
          </p:cNvPr>
          <p:cNvSpPr>
            <a:spLocks noGrp="1"/>
          </p:cNvSpPr>
          <p:nvPr>
            <p:ph idx="1"/>
          </p:nvPr>
        </p:nvSpPr>
        <p:spPr>
          <a:xfrm>
            <a:off x="707136" y="1676400"/>
            <a:ext cx="7772400" cy="3962400"/>
          </a:xfrm>
        </p:spPr>
        <p:txBody>
          <a:bodyPr/>
          <a:lstStyle/>
          <a:p>
            <a:pPr marL="0" indent="0">
              <a:buNone/>
            </a:pPr>
            <a:r>
              <a:rPr lang="en-US" dirty="0"/>
              <a:t>What’s Your Decision?</a:t>
            </a:r>
          </a:p>
          <a:p>
            <a:r>
              <a:rPr lang="en-US" dirty="0"/>
              <a:t>Is this Title IX? </a:t>
            </a:r>
          </a:p>
          <a:p>
            <a:r>
              <a:rPr lang="en-US" dirty="0"/>
              <a:t>Is Respondent’s understanding of word rape relevant? </a:t>
            </a:r>
          </a:p>
          <a:p>
            <a:r>
              <a:rPr lang="en-US" dirty="0"/>
              <a:t>Is Complainant’s? </a:t>
            </a:r>
          </a:p>
          <a:p>
            <a:r>
              <a:rPr lang="en-US" dirty="0"/>
              <a:t>Why or Why not</a:t>
            </a:r>
          </a:p>
        </p:txBody>
      </p:sp>
    </p:spTree>
    <p:extLst>
      <p:ext uri="{BB962C8B-B14F-4D97-AF65-F5344CB8AC3E}">
        <p14:creationId xmlns:p14="http://schemas.microsoft.com/office/powerpoint/2010/main" val="32668474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8180E-80D8-6112-FEC7-5095E314D241}"/>
              </a:ext>
            </a:extLst>
          </p:cNvPr>
          <p:cNvSpPr>
            <a:spLocks noGrp="1"/>
          </p:cNvSpPr>
          <p:nvPr>
            <p:ph type="title"/>
          </p:nvPr>
        </p:nvSpPr>
        <p:spPr/>
        <p:txBody>
          <a:bodyPr/>
          <a:lstStyle/>
          <a:p>
            <a:r>
              <a:rPr lang="en-US" sz="4000" b="1" dirty="0">
                <a:solidFill>
                  <a:srgbClr val="8E0000"/>
                </a:solidFill>
              </a:rPr>
              <a:t>Exemplars</a:t>
            </a:r>
          </a:p>
        </p:txBody>
      </p:sp>
      <p:sp>
        <p:nvSpPr>
          <p:cNvPr id="3" name="Content Placeholder 2">
            <a:extLst>
              <a:ext uri="{FF2B5EF4-FFF2-40B4-BE49-F238E27FC236}">
                <a16:creationId xmlns:a16="http://schemas.microsoft.com/office/drawing/2014/main" id="{11E9232C-4A72-D33B-D7D6-99663CC423A2}"/>
              </a:ext>
            </a:extLst>
          </p:cNvPr>
          <p:cNvSpPr>
            <a:spLocks noGrp="1"/>
          </p:cNvSpPr>
          <p:nvPr>
            <p:ph idx="1"/>
          </p:nvPr>
        </p:nvSpPr>
        <p:spPr/>
        <p:txBody>
          <a:bodyPr/>
          <a:lstStyle/>
          <a:p>
            <a:r>
              <a:rPr lang="en-US" dirty="0"/>
              <a:t>Decision Option #1</a:t>
            </a:r>
          </a:p>
          <a:p>
            <a:r>
              <a:rPr lang="en-US" dirty="0"/>
              <a:t>Decision Option #2</a:t>
            </a:r>
          </a:p>
          <a:p>
            <a:r>
              <a:rPr lang="en-US" dirty="0"/>
              <a:t>Discussion</a:t>
            </a:r>
          </a:p>
        </p:txBody>
      </p:sp>
    </p:spTree>
    <p:extLst>
      <p:ext uri="{BB962C8B-B14F-4D97-AF65-F5344CB8AC3E}">
        <p14:creationId xmlns:p14="http://schemas.microsoft.com/office/powerpoint/2010/main" val="356644758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FD147-DF5A-B9B0-1A40-2136981BB92E}"/>
              </a:ext>
            </a:extLst>
          </p:cNvPr>
          <p:cNvSpPr>
            <a:spLocks noGrp="1"/>
          </p:cNvSpPr>
          <p:nvPr>
            <p:ph type="title"/>
          </p:nvPr>
        </p:nvSpPr>
        <p:spPr>
          <a:xfrm>
            <a:off x="685800" y="533400"/>
            <a:ext cx="8001000" cy="884238"/>
          </a:xfrm>
        </p:spPr>
        <p:txBody>
          <a:bodyPr/>
          <a:lstStyle/>
          <a:p>
            <a:r>
              <a:rPr lang="en-US" sz="4000" b="1" dirty="0">
                <a:solidFill>
                  <a:srgbClr val="8E0000"/>
                </a:solidFill>
              </a:rPr>
              <a:t>Learning Objectives</a:t>
            </a:r>
          </a:p>
        </p:txBody>
      </p:sp>
      <p:sp>
        <p:nvSpPr>
          <p:cNvPr id="3" name="Content Placeholder 2">
            <a:extLst>
              <a:ext uri="{FF2B5EF4-FFF2-40B4-BE49-F238E27FC236}">
                <a16:creationId xmlns:a16="http://schemas.microsoft.com/office/drawing/2014/main" id="{C772A8AF-175B-59B9-D759-56E8ACC9F9CE}"/>
              </a:ext>
            </a:extLst>
          </p:cNvPr>
          <p:cNvSpPr>
            <a:spLocks noGrp="1"/>
          </p:cNvSpPr>
          <p:nvPr>
            <p:ph idx="1"/>
          </p:nvPr>
        </p:nvSpPr>
        <p:spPr>
          <a:xfrm>
            <a:off x="685800" y="1752600"/>
            <a:ext cx="7772400" cy="3810000"/>
          </a:xfrm>
        </p:spPr>
        <p:txBody>
          <a:bodyPr/>
          <a:lstStyle/>
          <a:p>
            <a:r>
              <a:rPr lang="en-US" dirty="0"/>
              <a:t>Review Title IX in general</a:t>
            </a:r>
          </a:p>
          <a:p>
            <a:r>
              <a:rPr lang="en-US" dirty="0"/>
              <a:t>Decision Maker’s Role and Responsibilities</a:t>
            </a:r>
          </a:p>
          <a:p>
            <a:r>
              <a:rPr lang="en-US" dirty="0"/>
              <a:t>Writing a Decision</a:t>
            </a:r>
          </a:p>
          <a:p>
            <a:endParaRPr lang="en-US" dirty="0"/>
          </a:p>
          <a:p>
            <a:endParaRPr lang="en-US" dirty="0"/>
          </a:p>
          <a:p>
            <a:endParaRPr lang="en-US" dirty="0"/>
          </a:p>
        </p:txBody>
      </p:sp>
    </p:spTree>
    <p:extLst>
      <p:ext uri="{BB962C8B-B14F-4D97-AF65-F5344CB8AC3E}">
        <p14:creationId xmlns:p14="http://schemas.microsoft.com/office/powerpoint/2010/main" val="3709441253"/>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a:extLst>
              <a:ext uri="{FF2B5EF4-FFF2-40B4-BE49-F238E27FC236}">
                <a16:creationId xmlns:a16="http://schemas.microsoft.com/office/drawing/2014/main" id="{06F91E96-34AD-7869-1386-87F7C8C53B4C}"/>
              </a:ext>
            </a:extLst>
          </p:cNvPr>
          <p:cNvSpPr>
            <a:spLocks noGrp="1" noChangeArrowheads="1"/>
          </p:cNvSpPr>
          <p:nvPr>
            <p:ph type="title"/>
          </p:nvPr>
        </p:nvSpPr>
        <p:spPr/>
        <p:txBody>
          <a:bodyPr/>
          <a:lstStyle/>
          <a:p>
            <a:r>
              <a:rPr lang="en-US" altLang="en-US" b="1" dirty="0">
                <a:solidFill>
                  <a:srgbClr val="8E0000"/>
                </a:solidFill>
              </a:rPr>
              <a:t>Questions?</a:t>
            </a:r>
          </a:p>
        </p:txBody>
      </p:sp>
      <p:pic>
        <p:nvPicPr>
          <p:cNvPr id="1026" name="Picture 2" descr="9,760 Question Marks Stock Photos - Free &amp; Royalty-Free ...">
            <a:extLst>
              <a:ext uri="{FF2B5EF4-FFF2-40B4-BE49-F238E27FC236}">
                <a16:creationId xmlns:a16="http://schemas.microsoft.com/office/drawing/2014/main" id="{CF7628D2-FFED-EE10-C02D-4C9DEFCA085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7400" y="1981200"/>
            <a:ext cx="48768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a:extLst>
              <a:ext uri="{FF2B5EF4-FFF2-40B4-BE49-F238E27FC236}">
                <a16:creationId xmlns:a16="http://schemas.microsoft.com/office/drawing/2014/main" id="{A0C2980E-CC0A-E0EF-69A5-FB02A44BC493}"/>
              </a:ext>
            </a:extLst>
          </p:cNvPr>
          <p:cNvSpPr>
            <a:spLocks noChangeArrowheads="1"/>
          </p:cNvSpPr>
          <p:nvPr/>
        </p:nvSpPr>
        <p:spPr bwMode="auto">
          <a:xfrm>
            <a:off x="381000" y="5867400"/>
            <a:ext cx="2514600" cy="914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rgbClr val="003366"/>
                </a:solidFill>
                <a:latin typeface="Arial" panose="020B0604020202020204" pitchFamily="34" charset="0"/>
              </a:defRPr>
            </a:lvl1pPr>
            <a:lvl2pPr marL="742950" indent="-285750">
              <a:spcBef>
                <a:spcPct val="20000"/>
              </a:spcBef>
              <a:buChar char="–"/>
              <a:defRPr sz="2800">
                <a:solidFill>
                  <a:srgbClr val="003366"/>
                </a:solidFill>
                <a:latin typeface="Arial" panose="020B0604020202020204" pitchFamily="34" charset="0"/>
              </a:defRPr>
            </a:lvl2pPr>
            <a:lvl3pPr marL="1143000" indent="-228600">
              <a:spcBef>
                <a:spcPct val="20000"/>
              </a:spcBef>
              <a:buChar char="•"/>
              <a:defRPr sz="2400">
                <a:solidFill>
                  <a:srgbClr val="003366"/>
                </a:solidFill>
                <a:latin typeface="Arial" panose="020B0604020202020204" pitchFamily="34" charset="0"/>
              </a:defRPr>
            </a:lvl3pPr>
            <a:lvl4pPr marL="1600200" indent="-228600">
              <a:spcBef>
                <a:spcPct val="20000"/>
              </a:spcBef>
              <a:buChar char="–"/>
              <a:defRPr sz="2000">
                <a:solidFill>
                  <a:srgbClr val="003366"/>
                </a:solidFill>
                <a:latin typeface="Arial" panose="020B0604020202020204" pitchFamily="34" charset="0"/>
              </a:defRPr>
            </a:lvl4pPr>
            <a:lvl5pPr marL="2057400" indent="-228600">
              <a:spcBef>
                <a:spcPct val="20000"/>
              </a:spcBef>
              <a:buChar char="»"/>
              <a:defRPr sz="2000">
                <a:solidFill>
                  <a:srgbClr val="0033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66"/>
                </a:solidFill>
                <a:latin typeface="Arial" panose="020B0604020202020204" pitchFamily="34" charset="0"/>
              </a:defRPr>
            </a:lvl9pPr>
          </a:lstStyle>
          <a:p>
            <a:pPr eaLnBrk="1" hangingPunct="1">
              <a:spcBef>
                <a:spcPct val="0"/>
              </a:spcBef>
              <a:buFontTx/>
              <a:buNone/>
            </a:pPr>
            <a:endParaRPr lang="en-US" altLang="en-US" sz="1800" dirty="0">
              <a:solidFill>
                <a:schemeClr val="tx1"/>
              </a:solidFill>
            </a:endParaRPr>
          </a:p>
        </p:txBody>
      </p:sp>
      <p:sp>
        <p:nvSpPr>
          <p:cNvPr id="5123" name="Rectangle 3">
            <a:extLst>
              <a:ext uri="{FF2B5EF4-FFF2-40B4-BE49-F238E27FC236}">
                <a16:creationId xmlns:a16="http://schemas.microsoft.com/office/drawing/2014/main" id="{1B331B49-C422-EB9C-3647-D1223FCCE69D}"/>
              </a:ext>
            </a:extLst>
          </p:cNvPr>
          <p:cNvSpPr>
            <a:spLocks noGrp="1" noChangeArrowheads="1"/>
          </p:cNvSpPr>
          <p:nvPr>
            <p:ph type="body" idx="1"/>
          </p:nvPr>
        </p:nvSpPr>
        <p:spPr>
          <a:xfrm>
            <a:off x="533400" y="381000"/>
            <a:ext cx="8382000" cy="6172200"/>
          </a:xfrm>
        </p:spPr>
        <p:txBody>
          <a:bodyPr/>
          <a:lstStyle/>
          <a:p>
            <a:pPr marL="2292350" indent="-1588" algn="ctr" eaLnBrk="1" hangingPunct="1">
              <a:buFontTx/>
              <a:buNone/>
              <a:defRPr/>
            </a:pPr>
            <a:endParaRPr lang="en-US" sz="6000" dirty="0">
              <a:latin typeface="Palatino Linotype" pitchFamily="18" charset="0"/>
            </a:endParaRPr>
          </a:p>
          <a:p>
            <a:pPr marL="1588" indent="-1588" algn="ctr" eaLnBrk="1" hangingPunct="1">
              <a:spcBef>
                <a:spcPts val="0"/>
              </a:spcBef>
              <a:buFontTx/>
              <a:buNone/>
              <a:defRPr/>
            </a:pPr>
            <a:endParaRPr lang="en-US" sz="6600" dirty="0">
              <a:latin typeface="Palatino Linotype" pitchFamily="18" charset="0"/>
            </a:endParaRPr>
          </a:p>
          <a:p>
            <a:pPr marL="1588" indent="-1588" algn="ctr" eaLnBrk="1" hangingPunct="1">
              <a:spcBef>
                <a:spcPct val="0"/>
              </a:spcBef>
              <a:buFontTx/>
              <a:buNone/>
              <a:defRPr/>
            </a:pPr>
            <a:r>
              <a:rPr lang="en-US" sz="2600" b="1" dirty="0">
                <a:solidFill>
                  <a:srgbClr val="8E0000"/>
                </a:solidFill>
              </a:rPr>
              <a:t>Kathleen Brantingham</a:t>
            </a:r>
          </a:p>
          <a:p>
            <a:pPr marL="1588" indent="-1588" algn="ctr" eaLnBrk="1" hangingPunct="1">
              <a:spcBef>
                <a:spcPct val="0"/>
              </a:spcBef>
              <a:buFontTx/>
              <a:buNone/>
              <a:defRPr/>
            </a:pPr>
            <a:r>
              <a:rPr lang="en-US" sz="2600" b="1" dirty="0">
                <a:solidFill>
                  <a:srgbClr val="8E0000"/>
                </a:solidFill>
              </a:rPr>
              <a:t>Jessica Sanchez </a:t>
            </a:r>
          </a:p>
          <a:p>
            <a:pPr marL="1588" indent="-1588" algn="ctr" eaLnBrk="1" hangingPunct="1">
              <a:spcBef>
                <a:spcPct val="0"/>
              </a:spcBef>
              <a:spcAft>
                <a:spcPts val="1200"/>
              </a:spcAft>
              <a:buFontTx/>
              <a:buNone/>
              <a:defRPr/>
            </a:pPr>
            <a:r>
              <a:rPr lang="en-US" sz="2600" i="1" dirty="0">
                <a:solidFill>
                  <a:srgbClr val="8E0000"/>
                </a:solidFill>
              </a:rPr>
              <a:t>Education Law Attorneys</a:t>
            </a:r>
          </a:p>
          <a:p>
            <a:pPr marL="1588" indent="-1588" algn="ctr" eaLnBrk="1" hangingPunct="1">
              <a:spcBef>
                <a:spcPct val="0"/>
              </a:spcBef>
              <a:buFontTx/>
              <a:buNone/>
              <a:defRPr/>
            </a:pPr>
            <a:r>
              <a:rPr lang="en-US" sz="2600" b="1" cap="small" dirty="0"/>
              <a:t>Udall Shumway plc</a:t>
            </a:r>
          </a:p>
          <a:p>
            <a:pPr marL="1588" indent="-1588" algn="ctr" eaLnBrk="1" hangingPunct="1">
              <a:spcBef>
                <a:spcPct val="0"/>
              </a:spcBef>
              <a:buFontTx/>
              <a:buNone/>
              <a:defRPr/>
            </a:pPr>
            <a:r>
              <a:rPr lang="en-US" sz="2600" b="1" dirty="0"/>
              <a:t>1138 North Alma School Road, Suite 101</a:t>
            </a:r>
          </a:p>
          <a:p>
            <a:pPr marL="1588" indent="-1588" algn="ctr" eaLnBrk="1" hangingPunct="1">
              <a:spcBef>
                <a:spcPct val="0"/>
              </a:spcBef>
              <a:spcAft>
                <a:spcPts val="1200"/>
              </a:spcAft>
              <a:buFontTx/>
              <a:buNone/>
              <a:defRPr/>
            </a:pPr>
            <a:r>
              <a:rPr lang="en-US" sz="2600" b="1" dirty="0"/>
              <a:t>Mesa, Arizona  85201</a:t>
            </a:r>
          </a:p>
          <a:p>
            <a:pPr marL="1588" indent="-1588" algn="ctr" eaLnBrk="1" hangingPunct="1">
              <a:spcBef>
                <a:spcPct val="0"/>
              </a:spcBef>
              <a:buFontTx/>
              <a:buNone/>
              <a:defRPr/>
            </a:pPr>
            <a:r>
              <a:rPr lang="en-US" sz="2600" dirty="0">
                <a:solidFill>
                  <a:srgbClr val="8E0000"/>
                </a:solidFill>
                <a:hlinkClick r:id="rId2">
                  <a:extLst>
                    <a:ext uri="{A12FA001-AC4F-418D-AE19-62706E023703}">
                      <ahyp:hlinkClr xmlns:ahyp="http://schemas.microsoft.com/office/drawing/2018/hyperlinkcolor" val="tx"/>
                    </a:ext>
                  </a:extLst>
                </a:hlinkClick>
              </a:rPr>
              <a:t>khb@udallshumway.com</a:t>
            </a:r>
            <a:r>
              <a:rPr lang="en-US" sz="2600" dirty="0">
                <a:solidFill>
                  <a:srgbClr val="8E0000"/>
                </a:solidFill>
              </a:rPr>
              <a:t> | 480-461-5330</a:t>
            </a:r>
          </a:p>
          <a:p>
            <a:pPr marL="1588" indent="-1588" algn="ctr" eaLnBrk="1" hangingPunct="1">
              <a:spcBef>
                <a:spcPct val="0"/>
              </a:spcBef>
              <a:buFontTx/>
              <a:buNone/>
              <a:defRPr/>
            </a:pPr>
            <a:r>
              <a:rPr lang="en-US" sz="2600" dirty="0">
                <a:solidFill>
                  <a:srgbClr val="8E0000"/>
                </a:solidFill>
                <a:hlinkClick r:id="rId3">
                  <a:extLst>
                    <a:ext uri="{A12FA001-AC4F-418D-AE19-62706E023703}">
                      <ahyp:hlinkClr xmlns:ahyp="http://schemas.microsoft.com/office/drawing/2018/hyperlinkcolor" val="tx"/>
                    </a:ext>
                  </a:extLst>
                </a:hlinkClick>
              </a:rPr>
              <a:t>jss@udallshumway.com</a:t>
            </a:r>
            <a:r>
              <a:rPr lang="en-US" sz="2600" dirty="0">
                <a:solidFill>
                  <a:srgbClr val="8E0000"/>
                </a:solidFill>
              </a:rPr>
              <a:t> | 480-461-5374</a:t>
            </a:r>
          </a:p>
          <a:p>
            <a:pPr marL="1588" indent="-1588" algn="ctr" eaLnBrk="1" hangingPunct="1">
              <a:spcBef>
                <a:spcPct val="0"/>
              </a:spcBef>
              <a:buFontTx/>
              <a:buNone/>
              <a:defRPr/>
            </a:pPr>
            <a:r>
              <a:rPr lang="en-US" sz="2600" dirty="0">
                <a:solidFill>
                  <a:srgbClr val="8E0000"/>
                </a:solidFill>
              </a:rPr>
              <a:t>www.udallshumway.com</a:t>
            </a:r>
          </a:p>
          <a:p>
            <a:pPr marL="1588" indent="-1588" algn="ctr" eaLnBrk="1" hangingPunct="1">
              <a:spcBef>
                <a:spcPct val="0"/>
              </a:spcBef>
              <a:buFontTx/>
              <a:buNone/>
              <a:defRPr/>
            </a:pPr>
            <a:endParaRPr lang="en-US" sz="2600" dirty="0">
              <a:solidFill>
                <a:srgbClr val="8E0000"/>
              </a:solidFill>
            </a:endParaRPr>
          </a:p>
          <a:p>
            <a:pPr marL="1588" indent="-1588" algn="ctr" eaLnBrk="1" hangingPunct="1">
              <a:spcBef>
                <a:spcPct val="0"/>
              </a:spcBef>
              <a:buFontTx/>
              <a:buNone/>
              <a:defRPr/>
            </a:pPr>
            <a:endParaRPr lang="en-US" sz="2000" dirty="0">
              <a:latin typeface="Palatino Linotype" pitchFamily="18" charset="0"/>
            </a:endParaRPr>
          </a:p>
          <a:p>
            <a:pPr marL="1588" indent="-1588" algn="ctr" eaLnBrk="1" hangingPunct="1">
              <a:spcBef>
                <a:spcPct val="0"/>
              </a:spcBef>
              <a:buFontTx/>
              <a:buNone/>
              <a:defRPr/>
            </a:pPr>
            <a:endParaRPr lang="en-US" sz="2000" dirty="0">
              <a:latin typeface="Palatino Linotype" pitchFamily="18" charset="0"/>
            </a:endParaRPr>
          </a:p>
        </p:txBody>
      </p:sp>
      <p:pic>
        <p:nvPicPr>
          <p:cNvPr id="50180" name="Picture 6" descr="\\uslbes01\Apps\Logo\Udall Shumway Logo Web-01.png">
            <a:extLst>
              <a:ext uri="{FF2B5EF4-FFF2-40B4-BE49-F238E27FC236}">
                <a16:creationId xmlns:a16="http://schemas.microsoft.com/office/drawing/2014/main" id="{62315B68-4D84-BBA6-E20D-0F05C6E5B3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62" y="609600"/>
            <a:ext cx="77374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AC0F7-EBA9-8807-2FCD-77322C16B14D}"/>
              </a:ext>
            </a:extLst>
          </p:cNvPr>
          <p:cNvSpPr>
            <a:spLocks noGrp="1"/>
          </p:cNvSpPr>
          <p:nvPr>
            <p:ph type="title"/>
          </p:nvPr>
        </p:nvSpPr>
        <p:spPr>
          <a:xfrm>
            <a:off x="685800" y="533400"/>
            <a:ext cx="7772400" cy="1066800"/>
          </a:xfrm>
        </p:spPr>
        <p:txBody>
          <a:bodyPr/>
          <a:lstStyle/>
          <a:p>
            <a:r>
              <a:rPr lang="en-US" sz="4000" b="1" dirty="0">
                <a:solidFill>
                  <a:srgbClr val="8E0000"/>
                </a:solidFill>
              </a:rPr>
              <a:t>Title IX</a:t>
            </a:r>
          </a:p>
        </p:txBody>
      </p:sp>
      <p:sp>
        <p:nvSpPr>
          <p:cNvPr id="3" name="Content Placeholder 2">
            <a:extLst>
              <a:ext uri="{FF2B5EF4-FFF2-40B4-BE49-F238E27FC236}">
                <a16:creationId xmlns:a16="http://schemas.microsoft.com/office/drawing/2014/main" id="{5D14C662-2BD3-5F1C-88FC-FBBA17AD76F5}"/>
              </a:ext>
            </a:extLst>
          </p:cNvPr>
          <p:cNvSpPr>
            <a:spLocks noGrp="1"/>
          </p:cNvSpPr>
          <p:nvPr>
            <p:ph idx="1"/>
          </p:nvPr>
        </p:nvSpPr>
        <p:spPr>
          <a:xfrm>
            <a:off x="685800" y="1752600"/>
            <a:ext cx="7924800" cy="3962400"/>
          </a:xfrm>
        </p:spPr>
        <p:txBody>
          <a:bodyPr/>
          <a:lstStyle/>
          <a:p>
            <a:pPr marL="0" indent="0">
              <a:buFontTx/>
              <a:buNone/>
            </a:pPr>
            <a:r>
              <a:rPr lang="en-US" altLang="en-US" dirty="0"/>
              <a:t>“No person in the United States shall, on the basis of sex, be excluded from participation in, be denied the benefits of, or be subjected to discrimination under any education program or activity receiving federal financial assistance.”</a:t>
            </a:r>
          </a:p>
          <a:p>
            <a:pPr marL="0" indent="0">
              <a:spcBef>
                <a:spcPts val="0"/>
              </a:spcBef>
              <a:buFontTx/>
              <a:buNone/>
            </a:pPr>
            <a:endParaRPr lang="en-US" altLang="en-US" dirty="0"/>
          </a:p>
          <a:p>
            <a:pPr marL="0" indent="0">
              <a:buFontTx/>
              <a:buNone/>
            </a:pPr>
            <a:r>
              <a:rPr lang="en-US" altLang="en-US" dirty="0"/>
              <a:t>U.S. Congress, 1972</a:t>
            </a:r>
          </a:p>
        </p:txBody>
      </p:sp>
    </p:spTree>
    <p:extLst>
      <p:ext uri="{BB962C8B-B14F-4D97-AF65-F5344CB8AC3E}">
        <p14:creationId xmlns:p14="http://schemas.microsoft.com/office/powerpoint/2010/main" val="230290575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DB16-2A49-5653-D180-469330C0C304}"/>
              </a:ext>
            </a:extLst>
          </p:cNvPr>
          <p:cNvSpPr>
            <a:spLocks noGrp="1"/>
          </p:cNvSpPr>
          <p:nvPr>
            <p:ph type="title"/>
          </p:nvPr>
        </p:nvSpPr>
        <p:spPr>
          <a:xfrm>
            <a:off x="685800" y="533400"/>
            <a:ext cx="7772400" cy="914400"/>
          </a:xfrm>
        </p:spPr>
        <p:txBody>
          <a:bodyPr/>
          <a:lstStyle/>
          <a:p>
            <a:r>
              <a:rPr lang="en-US" sz="4000" b="1" dirty="0">
                <a:solidFill>
                  <a:srgbClr val="8E0000"/>
                </a:solidFill>
              </a:rPr>
              <a:t>Title IX Sexual Harassment or Sexual Violence</a:t>
            </a:r>
          </a:p>
        </p:txBody>
      </p:sp>
      <p:sp>
        <p:nvSpPr>
          <p:cNvPr id="3" name="Content Placeholder 2">
            <a:extLst>
              <a:ext uri="{FF2B5EF4-FFF2-40B4-BE49-F238E27FC236}">
                <a16:creationId xmlns:a16="http://schemas.microsoft.com/office/drawing/2014/main" id="{7EED8120-A645-927F-F4BF-AFD61EC21A89}"/>
              </a:ext>
            </a:extLst>
          </p:cNvPr>
          <p:cNvSpPr>
            <a:spLocks noGrp="1"/>
          </p:cNvSpPr>
          <p:nvPr>
            <p:ph idx="1"/>
          </p:nvPr>
        </p:nvSpPr>
        <p:spPr>
          <a:xfrm>
            <a:off x="685800" y="1905000"/>
            <a:ext cx="8077200" cy="4419600"/>
          </a:xfrm>
        </p:spPr>
        <p:txBody>
          <a:bodyPr/>
          <a:lstStyle/>
          <a:p>
            <a:pPr>
              <a:spcBef>
                <a:spcPts val="600"/>
              </a:spcBef>
            </a:pPr>
            <a:r>
              <a:rPr lang="en-US" altLang="en-US" dirty="0"/>
              <a:t>3 Types</a:t>
            </a:r>
          </a:p>
          <a:p>
            <a:pPr>
              <a:spcBef>
                <a:spcPts val="600"/>
              </a:spcBef>
            </a:pPr>
            <a:r>
              <a:rPr lang="en-US" altLang="en-US" dirty="0"/>
              <a:t>All three require: </a:t>
            </a:r>
          </a:p>
          <a:p>
            <a:pPr marL="0" indent="0" algn="ctr">
              <a:spcBef>
                <a:spcPts val="600"/>
              </a:spcBef>
              <a:buFontTx/>
              <a:buNone/>
            </a:pPr>
            <a:r>
              <a:rPr lang="en-US" altLang="en-US" b="1" dirty="0"/>
              <a:t>Unwelcome sexual conduct</a:t>
            </a:r>
          </a:p>
          <a:p>
            <a:pPr marL="0" indent="0" algn="ctr">
              <a:spcBef>
                <a:spcPts val="600"/>
              </a:spcBef>
              <a:buFontTx/>
              <a:buNone/>
            </a:pPr>
            <a:r>
              <a:rPr lang="en-US" altLang="en-US" b="1" dirty="0"/>
              <a:t>(no consent)</a:t>
            </a:r>
          </a:p>
          <a:p>
            <a:pPr marL="0" indent="0" algn="ctr">
              <a:spcBef>
                <a:spcPts val="600"/>
              </a:spcBef>
              <a:buFontTx/>
              <a:buNone/>
            </a:pPr>
            <a:r>
              <a:rPr lang="en-US" altLang="en-US" b="1" dirty="0"/>
              <a:t>+</a:t>
            </a:r>
          </a:p>
          <a:p>
            <a:pPr marL="0" indent="0" algn="ctr">
              <a:spcBef>
                <a:spcPts val="600"/>
              </a:spcBef>
              <a:buFontTx/>
              <a:buNone/>
            </a:pPr>
            <a:r>
              <a:rPr lang="en-US" altLang="en-US" b="1" dirty="0"/>
              <a:t>Conduct effectively denies (or limits) a person’s equal access to educational activity</a:t>
            </a:r>
          </a:p>
          <a:p>
            <a:endParaRPr lang="en-US" dirty="0"/>
          </a:p>
        </p:txBody>
      </p:sp>
    </p:spTree>
    <p:extLst>
      <p:ext uri="{BB962C8B-B14F-4D97-AF65-F5344CB8AC3E}">
        <p14:creationId xmlns:p14="http://schemas.microsoft.com/office/powerpoint/2010/main" val="135110010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61A17-4212-EEE7-FE0B-8B134941CCEB}"/>
              </a:ext>
            </a:extLst>
          </p:cNvPr>
          <p:cNvSpPr>
            <a:spLocks noGrp="1"/>
          </p:cNvSpPr>
          <p:nvPr>
            <p:ph type="title"/>
          </p:nvPr>
        </p:nvSpPr>
        <p:spPr>
          <a:xfrm>
            <a:off x="685800" y="533400"/>
            <a:ext cx="7772400" cy="1066800"/>
          </a:xfrm>
        </p:spPr>
        <p:txBody>
          <a:bodyPr/>
          <a:lstStyle/>
          <a:p>
            <a:r>
              <a:rPr lang="en-US" sz="4000" b="1" dirty="0">
                <a:solidFill>
                  <a:srgbClr val="8E0000"/>
                </a:solidFill>
              </a:rPr>
              <a:t>Denial of Equal Access to Educational Opportunities</a:t>
            </a:r>
          </a:p>
        </p:txBody>
      </p:sp>
      <p:sp>
        <p:nvSpPr>
          <p:cNvPr id="3" name="Content Placeholder 2">
            <a:extLst>
              <a:ext uri="{FF2B5EF4-FFF2-40B4-BE49-F238E27FC236}">
                <a16:creationId xmlns:a16="http://schemas.microsoft.com/office/drawing/2014/main" id="{29CCB601-CE3F-A8B5-0594-91B1C1087C1C}"/>
              </a:ext>
            </a:extLst>
          </p:cNvPr>
          <p:cNvSpPr>
            <a:spLocks noGrp="1"/>
          </p:cNvSpPr>
          <p:nvPr>
            <p:ph idx="1"/>
          </p:nvPr>
        </p:nvSpPr>
        <p:spPr>
          <a:xfrm>
            <a:off x="533400" y="2133600"/>
            <a:ext cx="8382000" cy="4038600"/>
          </a:xfrm>
        </p:spPr>
        <p:txBody>
          <a:bodyPr/>
          <a:lstStyle/>
          <a:p>
            <a:r>
              <a:rPr lang="en-US" altLang="en-US" sz="3200" dirty="0"/>
              <a:t>Skipping classes</a:t>
            </a:r>
          </a:p>
          <a:p>
            <a:r>
              <a:rPr lang="en-US" altLang="en-US" sz="3200" dirty="0"/>
              <a:t>GPA goes down</a:t>
            </a:r>
          </a:p>
          <a:p>
            <a:r>
              <a:rPr lang="en-US" altLang="en-US" sz="3200" dirty="0"/>
              <a:t>Difficulty concentrating in class</a:t>
            </a:r>
          </a:p>
          <a:p>
            <a:r>
              <a:rPr lang="en-US" altLang="en-US" sz="3200" dirty="0"/>
              <a:t>Bedwetting, crying at night</a:t>
            </a:r>
          </a:p>
          <a:p>
            <a:r>
              <a:rPr lang="en-US" altLang="en-US" sz="3200" dirty="0"/>
              <a:t>Quitting sports or extracurricular activities to avoid contact with alleged perpetrator</a:t>
            </a:r>
          </a:p>
          <a:p>
            <a:endParaRPr lang="en-US" dirty="0"/>
          </a:p>
        </p:txBody>
      </p:sp>
    </p:spTree>
    <p:extLst>
      <p:ext uri="{BB962C8B-B14F-4D97-AF65-F5344CB8AC3E}">
        <p14:creationId xmlns:p14="http://schemas.microsoft.com/office/powerpoint/2010/main" val="386491268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AD74F-31A9-04A4-7FEF-494EC8693827}"/>
              </a:ext>
            </a:extLst>
          </p:cNvPr>
          <p:cNvSpPr>
            <a:spLocks noGrp="1"/>
          </p:cNvSpPr>
          <p:nvPr>
            <p:ph type="title"/>
          </p:nvPr>
        </p:nvSpPr>
        <p:spPr>
          <a:xfrm>
            <a:off x="685800" y="533400"/>
            <a:ext cx="8001000" cy="884238"/>
          </a:xfrm>
        </p:spPr>
        <p:txBody>
          <a:bodyPr/>
          <a:lstStyle/>
          <a:p>
            <a:pPr algn="l"/>
            <a:r>
              <a:rPr lang="en-US" sz="4000" b="1" dirty="0">
                <a:solidFill>
                  <a:srgbClr val="8E0000"/>
                </a:solidFill>
              </a:rPr>
              <a:t>Review Type 1: Quid Pro Quo</a:t>
            </a:r>
          </a:p>
        </p:txBody>
      </p:sp>
      <p:sp>
        <p:nvSpPr>
          <p:cNvPr id="3" name="Content Placeholder 2">
            <a:extLst>
              <a:ext uri="{FF2B5EF4-FFF2-40B4-BE49-F238E27FC236}">
                <a16:creationId xmlns:a16="http://schemas.microsoft.com/office/drawing/2014/main" id="{9A2F53EE-7BB8-A217-2CC4-7DB6ABC829F8}"/>
              </a:ext>
            </a:extLst>
          </p:cNvPr>
          <p:cNvSpPr>
            <a:spLocks noGrp="1"/>
          </p:cNvSpPr>
          <p:nvPr>
            <p:ph idx="1"/>
          </p:nvPr>
        </p:nvSpPr>
        <p:spPr>
          <a:xfrm>
            <a:off x="685800" y="1905000"/>
            <a:ext cx="7772400" cy="3962400"/>
          </a:xfrm>
        </p:spPr>
        <p:txBody>
          <a:bodyPr/>
          <a:lstStyle/>
          <a:p>
            <a:r>
              <a:rPr lang="en-US" altLang="en-US" sz="3200" dirty="0"/>
              <a:t>A school employee conditions the provision of an aid, benefit, or service of the recipient on an individual’s participation in unwelcome sexual conduct</a:t>
            </a:r>
          </a:p>
          <a:p>
            <a:endParaRPr lang="en-US" dirty="0"/>
          </a:p>
        </p:txBody>
      </p:sp>
    </p:spTree>
    <p:extLst>
      <p:ext uri="{BB962C8B-B14F-4D97-AF65-F5344CB8AC3E}">
        <p14:creationId xmlns:p14="http://schemas.microsoft.com/office/powerpoint/2010/main" val="272955844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A6701-F2A8-4578-3AF5-BDF325D15C6F}"/>
              </a:ext>
            </a:extLst>
          </p:cNvPr>
          <p:cNvSpPr>
            <a:spLocks noGrp="1"/>
          </p:cNvSpPr>
          <p:nvPr>
            <p:ph type="title"/>
          </p:nvPr>
        </p:nvSpPr>
        <p:spPr>
          <a:xfrm>
            <a:off x="685800" y="685800"/>
            <a:ext cx="7772400" cy="1295400"/>
          </a:xfrm>
        </p:spPr>
        <p:txBody>
          <a:bodyPr/>
          <a:lstStyle/>
          <a:p>
            <a:r>
              <a:rPr lang="en-US" sz="4000" b="1" dirty="0">
                <a:solidFill>
                  <a:srgbClr val="8E0000"/>
                </a:solidFill>
              </a:rPr>
              <a:t>Review Type 2: Severe, Pervasive and Objectively Offensive (2020 Regs)</a:t>
            </a:r>
          </a:p>
        </p:txBody>
      </p:sp>
      <p:sp>
        <p:nvSpPr>
          <p:cNvPr id="3" name="Content Placeholder 2">
            <a:extLst>
              <a:ext uri="{FF2B5EF4-FFF2-40B4-BE49-F238E27FC236}">
                <a16:creationId xmlns:a16="http://schemas.microsoft.com/office/drawing/2014/main" id="{2AE40F7C-32C8-F7B6-88CC-3E494B1953CE}"/>
              </a:ext>
            </a:extLst>
          </p:cNvPr>
          <p:cNvSpPr>
            <a:spLocks noGrp="1"/>
          </p:cNvSpPr>
          <p:nvPr>
            <p:ph idx="1"/>
          </p:nvPr>
        </p:nvSpPr>
        <p:spPr>
          <a:xfrm>
            <a:off x="685800" y="2667000"/>
            <a:ext cx="8001000" cy="3505200"/>
          </a:xfrm>
        </p:spPr>
        <p:txBody>
          <a:bodyPr/>
          <a:lstStyle/>
          <a:p>
            <a:pPr marL="0" indent="0">
              <a:buNone/>
            </a:pPr>
            <a:r>
              <a:rPr lang="en-US" altLang="en-US" sz="3200" dirty="0"/>
              <a:t>Unwelcome conduct, determined by a reasonable person to be so severe, pervasive, and objectively offensive that it effectively denies a person equal access to the school’s education program or activity</a:t>
            </a:r>
          </a:p>
          <a:p>
            <a:endParaRPr lang="en-US" dirty="0"/>
          </a:p>
        </p:txBody>
      </p:sp>
    </p:spTree>
    <p:extLst>
      <p:ext uri="{BB962C8B-B14F-4D97-AF65-F5344CB8AC3E}">
        <p14:creationId xmlns:p14="http://schemas.microsoft.com/office/powerpoint/2010/main" val="2278355069"/>
      </p:ext>
    </p:extLst>
  </p:cSld>
  <p:clrMapOvr>
    <a:masterClrMapping/>
  </p:clrMapOvr>
  <p:transition spd="slow">
    <p:fade/>
  </p:transition>
</p:sld>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8"?>
<properties xmlns="http://www.imanage.com/work/xmlschema">
  <documentid>USBAL!11803246.1</documentid>
  <senderid>ATCANEZ</senderid>
  <senderemail>ATC@UDALLSHUMWAY.COM</senderemail>
  <lastmodified>2024-09-27T14:13:35.0000000-07:00</lastmodified>
  <database>USBAL</database>
</properties>
</file>

<file path=docProps/app.xml><?xml version="1.0" encoding="utf-8"?>
<Properties xmlns="http://schemas.openxmlformats.org/officeDocument/2006/extended-properties" xmlns:vt="http://schemas.openxmlformats.org/officeDocument/2006/docPropsVTypes">
  <Template/>
  <TotalTime>49139</TotalTime>
  <Words>1977</Words>
  <Application>Microsoft Office PowerPoint</Application>
  <PresentationFormat>On-screen Show (4:3)</PresentationFormat>
  <Paragraphs>207</Paragraphs>
  <Slides>41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Aptos</vt:lpstr>
      <vt:lpstr>Arial</vt:lpstr>
      <vt:lpstr>Palatino Linotype</vt:lpstr>
      <vt:lpstr>2_Default Design</vt:lpstr>
      <vt:lpstr>  Title IX: Decision Makers   </vt:lpstr>
      <vt:lpstr>Welcome!</vt:lpstr>
      <vt:lpstr>Disclaimer</vt:lpstr>
      <vt:lpstr>Learning Objectives</vt:lpstr>
      <vt:lpstr>Title IX</vt:lpstr>
      <vt:lpstr>Title IX Sexual Harassment or Sexual Violence</vt:lpstr>
      <vt:lpstr>Denial of Equal Access to Educational Opportunities</vt:lpstr>
      <vt:lpstr>Review Type 1: Quid Pro Quo</vt:lpstr>
      <vt:lpstr>Review Type 2: Severe, Pervasive and Objectively Offensive (2020 Regs)</vt:lpstr>
      <vt:lpstr>Review Type 2:  Hostile Environment (2024 Regs)</vt:lpstr>
      <vt:lpstr>Review Type 3:  Sexual Assault or Violence</vt:lpstr>
      <vt:lpstr>Title IX Can Be Difficult for Schools/Staff/Students</vt:lpstr>
      <vt:lpstr>What Happens If The School Does Not Follow Title IX Requirements?</vt:lpstr>
      <vt:lpstr> DECISION MAKERS:   </vt:lpstr>
      <vt:lpstr>Basic Premises: Decision Makers</vt:lpstr>
      <vt:lpstr>Decision Makers  Cannot be Biased</vt:lpstr>
      <vt:lpstr>Investigation Report  from Title IX Investigator</vt:lpstr>
      <vt:lpstr>Upon Receipt  of Investigation Report</vt:lpstr>
      <vt:lpstr>Written Questions</vt:lpstr>
      <vt:lpstr>Written Questions</vt:lpstr>
      <vt:lpstr>Relevance of Questions</vt:lpstr>
      <vt:lpstr>Decision</vt:lpstr>
      <vt:lpstr>Issuing a Determination</vt:lpstr>
      <vt:lpstr>Use the Template  to Draft Report</vt:lpstr>
      <vt:lpstr>Determining Sanctions </vt:lpstr>
      <vt:lpstr>Determining Sanctions </vt:lpstr>
      <vt:lpstr>Sanction Examples</vt:lpstr>
      <vt:lpstr>Remedies</vt:lpstr>
      <vt:lpstr>Scenario # 1 (Decision Maker)</vt:lpstr>
      <vt:lpstr>Scenario # 1 (Decision Maker)</vt:lpstr>
      <vt:lpstr>Scenario # 1 (Decision Maker)</vt:lpstr>
      <vt:lpstr>Scenario #1 (Decision Maker)</vt:lpstr>
      <vt:lpstr>Scenario #2 (Decision Maker) </vt:lpstr>
      <vt:lpstr>Scenario #2 continued</vt:lpstr>
      <vt:lpstr>Scenario #2 (Decision Maker)</vt:lpstr>
      <vt:lpstr>Scenario #3 (Decision Maker)</vt:lpstr>
      <vt:lpstr>Scenario #3 (Decision Maker)</vt:lpstr>
      <vt:lpstr>Scenario # 3 (Decision Maker)</vt:lpstr>
      <vt:lpstr>Exemplars</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 DISTRICT CAN AVOID  THE LONG, COSTLY REACH OF  THE OFFICE OF CIVIL RIGHTS:    Proactive Steps Every  District Should Take</dc:title>
  <dc:creator>prmolnar</dc:creator>
  <cp:lastModifiedBy>Alma T. Canez</cp:lastModifiedBy>
  <cp:revision>134</cp:revision>
  <cp:lastPrinted>2024-04-22T21:32:37Z</cp:lastPrinted>
  <dcterms:created xsi:type="dcterms:W3CDTF">2011-08-29T17:44:22Z</dcterms:created>
  <dcterms:modified xsi:type="dcterms:W3CDTF">2024-09-27T21:13:35Z</dcterms:modified>
</cp:coreProperties>
</file>